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notesSlides/notesSlide12.xml" ContentType="application/vnd.openxmlformats-officedocument.presentationml.notesSlide+xml"/>
  <Override PartName="/ppt/notesSlides/notesSlide2.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58.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47.xml" ContentType="application/vnd.openxmlformats-officedocument.presentationml.notesSlide+xml"/>
  <Override PartName="/ppt/notesSlides/notesSlide36.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37.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 id="2147483663" r:id="rId2"/>
  </p:sldMasterIdLst>
  <p:notesMasterIdLst>
    <p:notesMasterId r:id="rId70"/>
  </p:notesMasterIdLst>
  <p:sldIdLst>
    <p:sldId id="256" r:id="rId3"/>
    <p:sldId id="257" r:id="rId4"/>
    <p:sldId id="31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312" r:id="rId38"/>
    <p:sldId id="313" r:id="rId39"/>
    <p:sldId id="290" r:id="rId40"/>
    <p:sldId id="291" r:id="rId41"/>
    <p:sldId id="292" r:id="rId42"/>
    <p:sldId id="293" r:id="rId43"/>
    <p:sldId id="294" r:id="rId44"/>
    <p:sldId id="295" r:id="rId45"/>
    <p:sldId id="296" r:id="rId46"/>
    <p:sldId id="297" r:id="rId47"/>
    <p:sldId id="298" r:id="rId48"/>
    <p:sldId id="311" r:id="rId49"/>
    <p:sldId id="318" r:id="rId50"/>
    <p:sldId id="314" r:id="rId51"/>
    <p:sldId id="315" r:id="rId52"/>
    <p:sldId id="316" r:id="rId53"/>
    <p:sldId id="321" r:id="rId54"/>
    <p:sldId id="322" r:id="rId55"/>
    <p:sldId id="310" r:id="rId56"/>
    <p:sldId id="299" r:id="rId57"/>
    <p:sldId id="300" r:id="rId58"/>
    <p:sldId id="301" r:id="rId59"/>
    <p:sldId id="319" r:id="rId60"/>
    <p:sldId id="320" r:id="rId61"/>
    <p:sldId id="302" r:id="rId62"/>
    <p:sldId id="303" r:id="rId63"/>
    <p:sldId id="304" r:id="rId64"/>
    <p:sldId id="305" r:id="rId65"/>
    <p:sldId id="306" r:id="rId66"/>
    <p:sldId id="307" r:id="rId67"/>
    <p:sldId id="308" r:id="rId68"/>
    <p:sldId id="309" r:id="rId69"/>
  </p:sldIdLst>
  <p:sldSz cx="9144000" cy="5143500" type="screen16x9"/>
  <p:notesSz cx="6858000" cy="9144000"/>
  <p:embeddedFontLst>
    <p:embeddedFont>
      <p:font typeface="Consolas" panose="020B0609020204030204" pitchFamily="49" charset="0"/>
      <p:regular r:id="rId71"/>
      <p:bold r:id="rId72"/>
      <p:italic r:id="rId73"/>
      <p:boldItalic r:id="rId74"/>
    </p:embeddedFont>
    <p:embeddedFont>
      <p:font typeface="Google Sans" panose="020B0604020202020204" charset="0"/>
      <p:regular r:id="rId75"/>
      <p:bold r:id="rId76"/>
      <p:italic r:id="rId77"/>
      <p:boldItalic r:id="rId78"/>
    </p:embeddedFont>
    <p:embeddedFont>
      <p:font typeface="Nunito" pitchFamily="2" charset="0"/>
      <p:regular r:id="rId79"/>
      <p:bold r:id="rId80"/>
      <p:italic r:id="rId81"/>
      <p:boldItalic r:id="rId82"/>
    </p:embeddedFont>
    <p:embeddedFont>
      <p:font typeface="Open Sans" panose="020B0606030504020204" pitchFamily="34" charset="0"/>
      <p:regular r:id="rId83"/>
      <p:bold r:id="rId84"/>
      <p:italic r:id="rId85"/>
      <p:boldItalic r:id="rId86"/>
    </p:embeddedFont>
    <p:embeddedFont>
      <p:font typeface="Roboto" panose="02000000000000000000" pitchFamily="2" charset="0"/>
      <p:regular r:id="rId87"/>
      <p:bold r:id="rId88"/>
      <p:italic r:id="rId89"/>
      <p:boldItalic r:id="rId90"/>
    </p:embeddedFont>
    <p:embeddedFont>
      <p:font typeface="Roboto Condensed" panose="02000000000000000000" pitchFamily="2" charset="0"/>
      <p:regular r:id="rId91"/>
      <p:bold r:id="rId92"/>
      <p:italic r:id="rId93"/>
      <p:boldItalic r:id="rId94"/>
    </p:embeddedFont>
    <p:embeddedFont>
      <p:font typeface="Roboto Mono" panose="00000009000000000000" pitchFamily="49" charset="0"/>
      <p:regular r:id="rId95"/>
      <p:bold r:id="rId96"/>
      <p:italic r:id="rId97"/>
      <p:boldItalic r:id="rId9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C56487A-429A-4F77-BEDE-1C7E0B30E529}">
  <a:tblStyle styleId="{4C56487A-429A-4F77-BEDE-1C7E0B30E52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033" autoAdjust="0"/>
  </p:normalViewPr>
  <p:slideViewPr>
    <p:cSldViewPr snapToGrid="0">
      <p:cViewPr varScale="1">
        <p:scale>
          <a:sx n="106" d="100"/>
          <a:sy n="106" d="100"/>
        </p:scale>
        <p:origin x="62"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4.fntdata"/><Relationship Id="rId89" Type="http://schemas.openxmlformats.org/officeDocument/2006/relationships/font" Target="fonts/font19.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4.fntdata"/><Relationship Id="rId79" Type="http://schemas.openxmlformats.org/officeDocument/2006/relationships/font" Target="fonts/font9.fntdata"/><Relationship Id="rId102"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font" Target="fonts/font20.fntdata"/><Relationship Id="rId95" Type="http://schemas.openxmlformats.org/officeDocument/2006/relationships/font" Target="fonts/font25.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font" Target="fonts/font10.fntdata"/><Relationship Id="rId85" Type="http://schemas.openxmlformats.org/officeDocument/2006/relationships/font" Target="fonts/font15.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customXml" Target="../customXml/item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font" Target="fonts/font13.fntdata"/><Relationship Id="rId88" Type="http://schemas.openxmlformats.org/officeDocument/2006/relationships/font" Target="fonts/font18.fntdata"/><Relationship Id="rId91" Type="http://schemas.openxmlformats.org/officeDocument/2006/relationships/font" Target="fonts/font21.fntdata"/><Relationship Id="rId96"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 Id="rId94" Type="http://schemas.openxmlformats.org/officeDocument/2006/relationships/font" Target="fonts/font24.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6.fntdata"/><Relationship Id="rId97" Type="http://schemas.openxmlformats.org/officeDocument/2006/relationships/font" Target="fonts/font27.fntdata"/><Relationship Id="rId104" Type="http://schemas.openxmlformats.org/officeDocument/2006/relationships/customXml" Target="../customXml/item2.xml"/><Relationship Id="rId7" Type="http://schemas.openxmlformats.org/officeDocument/2006/relationships/slide" Target="slides/slide5.xml"/><Relationship Id="rId71" Type="http://schemas.openxmlformats.org/officeDocument/2006/relationships/font" Target="fonts/font1.fntdata"/><Relationship Id="rId92" Type="http://schemas.openxmlformats.org/officeDocument/2006/relationships/font" Target="fonts/font2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7.fntdata"/><Relationship Id="rId61" Type="http://schemas.openxmlformats.org/officeDocument/2006/relationships/slide" Target="slides/slide59.xml"/><Relationship Id="rId82" Type="http://schemas.openxmlformats.org/officeDocument/2006/relationships/font" Target="fonts/font12.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7.fntdata"/><Relationship Id="rId100" Type="http://schemas.openxmlformats.org/officeDocument/2006/relationships/viewProps" Target="viewProps.xml"/><Relationship Id="rId105" Type="http://schemas.openxmlformats.org/officeDocument/2006/relationships/customXml" Target="../customXml/item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2.fntdata"/><Relationship Id="rId93" Type="http://schemas.openxmlformats.org/officeDocument/2006/relationships/font" Target="fonts/font23.fntdata"/><Relationship Id="rId98" Type="http://schemas.openxmlformats.org/officeDocument/2006/relationships/font" Target="fonts/font28.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eveloper.android.com/training/constraint-layout"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eveloper.android.com/training/basics/supporting-devices/languages#MirroringUpdateResource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eveloper.android.com/training/constraint-layout#adjust-the-view-size"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eveloper.android.com/training/constraint-layout#adjust-the-constraint-bias"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eveloper.android.com/training/constraint-layout#constrain-chain"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eveloper.android.com/training/constraint-layout#constrain-chain"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eveloper.android.com/reference/androidx/constraintlayout/widget/Guideline"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eveloper.android.com/reference/androidx/constraintlayout/widget/Group"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eveloper.android.com/topic/libraries/data-binding/expressions"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eveloper.android.com/topic/libraries/data-binding/expressions"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eveloper.android.com/topic/libraries/data-binding/expressions"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eveloper.android.com/reference/androidx/recyclerview/widget/RecyclerView.Adapter" TargetMode="External"/><Relationship Id="rId2" Type="http://schemas.openxmlformats.org/officeDocument/2006/relationships/slide" Target="../slides/slide56.xml"/><Relationship Id="rId1" Type="http://schemas.openxmlformats.org/officeDocument/2006/relationships/notesMaster" Target="../notesMasters/notesMaster1.xml"/><Relationship Id="rId4" Type="http://schemas.openxmlformats.org/officeDocument/2006/relationships/hyperlink" Target="https://developer.android.com/reference/androidx/recyclerview/widget/RecyclerView.ViewHolder"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material.io/design/layout/pixel-density.html#pixel-density-on-android"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eveloper.android.com/training/multiscreen/screendensities"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material.io/resources/device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b87eded92d_0_4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b87eded92d_0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b87eded92d_0_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b87eded92d_0_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b87eded92d_0_5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b87eded92d_0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Transition: 1 click</a:t>
            </a:r>
            <a:endParaRPr b="1"/>
          </a:p>
          <a:p>
            <a:pPr marL="0" lvl="0" indent="0" algn="l" rtl="0">
              <a:spcBef>
                <a:spcPts val="0"/>
              </a:spcBef>
              <a:spcAft>
                <a:spcPts val="0"/>
              </a:spcAft>
              <a:buNone/>
            </a:pPr>
            <a:endParaRPr/>
          </a:p>
          <a:p>
            <a:pPr marL="0" lvl="0" indent="0" algn="l" rtl="0">
              <a:spcBef>
                <a:spcPts val="0"/>
              </a:spcBef>
              <a:spcAft>
                <a:spcPts val="0"/>
              </a:spcAft>
              <a:buNone/>
            </a:pPr>
            <a:r>
              <a:rPr lang="en"/>
              <a:t>Placing views in </a:t>
            </a:r>
            <a:r>
              <a:rPr lang="en">
                <a:latin typeface="Courier New"/>
                <a:ea typeface="Courier New"/>
                <a:cs typeface="Courier New"/>
                <a:sym typeface="Courier New"/>
              </a:rPr>
              <a:t>ViewGroups</a:t>
            </a:r>
            <a:r>
              <a:rPr lang="en"/>
              <a:t>, like </a:t>
            </a:r>
            <a:r>
              <a:rPr lang="en">
                <a:latin typeface="Courier New"/>
                <a:ea typeface="Courier New"/>
                <a:cs typeface="Courier New"/>
                <a:sym typeface="Courier New"/>
              </a:rPr>
              <a:t>LinearLayout</a:t>
            </a:r>
            <a:r>
              <a:rPr lang="en"/>
              <a:t>, can help you organize your layout. If you nest too many layouts within each other, however, you can make your UI unresponsive to user input. That’s because every element on the screen has to be measured precisely before it can be drawn. If drawing an element depends on other elements, a particular </a:t>
            </a:r>
            <a:r>
              <a:rPr lang="en">
                <a:latin typeface="Courier New"/>
                <a:ea typeface="Courier New"/>
                <a:cs typeface="Courier New"/>
                <a:sym typeface="Courier New"/>
              </a:rPr>
              <a:t>View</a:t>
            </a:r>
            <a:r>
              <a:rPr lang="en"/>
              <a:t> may have to be measured several times. To avoid this, one solution is to use </a:t>
            </a:r>
            <a:r>
              <a:rPr lang="en" sz="1050">
                <a:solidFill>
                  <a:srgbClr val="3C4043"/>
                </a:solidFill>
                <a:highlight>
                  <a:srgbClr val="FFFFFF"/>
                </a:highlight>
                <a:latin typeface="Courier New"/>
                <a:ea typeface="Courier New"/>
                <a:cs typeface="Courier New"/>
                <a:sym typeface="Courier New"/>
              </a:rPr>
              <a:t>ConstraintLayout</a:t>
            </a:r>
            <a:r>
              <a:rPr lang="en" sz="1050">
                <a:solidFill>
                  <a:srgbClr val="3C4043"/>
                </a:solidFill>
                <a:highlight>
                  <a:srgbClr val="FFFFFF"/>
                </a:highlight>
                <a:latin typeface="Roboto"/>
                <a:ea typeface="Roboto"/>
                <a:cs typeface="Roboto"/>
                <a:sym typeface="Roboto"/>
              </a:rPr>
              <a: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b87eded92d_0_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b87eded92d_0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urier New"/>
                <a:ea typeface="Courier New"/>
                <a:cs typeface="Courier New"/>
                <a:sym typeface="Courier New"/>
              </a:rPr>
              <a:t>ConstraintLayout</a:t>
            </a:r>
            <a:r>
              <a:rPr lang="en"/>
              <a:t> mitigates many of the previous issues we’ve talked about. It duplicates all the functionality of </a:t>
            </a:r>
            <a:r>
              <a:rPr lang="en">
                <a:latin typeface="Courier New"/>
                <a:ea typeface="Courier New"/>
                <a:cs typeface="Courier New"/>
                <a:sym typeface="Courier New"/>
              </a:rPr>
              <a:t>LinearLayout</a:t>
            </a:r>
            <a:r>
              <a:rPr lang="en"/>
              <a:t> and </a:t>
            </a:r>
            <a:r>
              <a:rPr lang="en">
                <a:latin typeface="Courier New"/>
                <a:ea typeface="Courier New"/>
                <a:cs typeface="Courier New"/>
                <a:sym typeface="Courier New"/>
              </a:rPr>
              <a:t>RelativeLayout</a:t>
            </a:r>
            <a:r>
              <a:rPr lang="en"/>
              <a:t>, while allowing the developer to make the layout flatter with less hierarchy and nesting. Less nesting means being able to measure, layout, and draw views in less passes, thus increasing the speed of displaying the UI. </a:t>
            </a:r>
            <a:r>
              <a:rPr lang="en">
                <a:latin typeface="Courier New"/>
                <a:ea typeface="Courier New"/>
                <a:cs typeface="Courier New"/>
                <a:sym typeface="Courier New"/>
              </a:rPr>
              <a:t>ConstraintLayout</a:t>
            </a:r>
            <a:r>
              <a:rPr lang="en"/>
              <a:t>’s most important way of doing this is through constraints.</a:t>
            </a:r>
            <a:endParaRPr/>
          </a:p>
          <a:p>
            <a:pPr marL="0" lvl="0" indent="0" algn="l" rtl="0">
              <a:spcBef>
                <a:spcPts val="0"/>
              </a:spcBef>
              <a:spcAft>
                <a:spcPts val="0"/>
              </a:spcAft>
              <a:buNone/>
            </a:pPr>
            <a:endParaRPr/>
          </a:p>
          <a:p>
            <a:pPr marL="0" lvl="0" indent="0" algn="l" rtl="0">
              <a:spcBef>
                <a:spcPts val="0"/>
              </a:spcBef>
              <a:spcAft>
                <a:spcPts val="0"/>
              </a:spcAft>
              <a:buNone/>
            </a:pPr>
            <a:r>
              <a:rPr lang="en" b="1"/>
              <a:t>Resources:</a:t>
            </a:r>
            <a:endParaRPr b="1"/>
          </a:p>
          <a:p>
            <a:pPr marL="457200" lvl="0" indent="-298450" algn="l" rtl="0">
              <a:spcBef>
                <a:spcPts val="0"/>
              </a:spcBef>
              <a:spcAft>
                <a:spcPts val="0"/>
              </a:spcAft>
              <a:buSzPts val="1100"/>
              <a:buChar char="●"/>
            </a:pPr>
            <a:r>
              <a:rPr lang="en" u="sng">
                <a:solidFill>
                  <a:schemeClr val="hlink"/>
                </a:solidFill>
                <a:hlinkClick r:id="rId3"/>
              </a:rPr>
              <a:t>Build a Responsive UI with ConstraintLayout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b87eded92d_0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b87eded92d_0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Behind the scenes, the solver is taking all the constraints into account, deciding how to break ties if constraints conflict, and determining the final position and dimensions of elements.</a:t>
            </a:r>
            <a:endParaRPr/>
          </a:p>
          <a:p>
            <a:pPr marL="0" lvl="0" indent="0" algn="l" rtl="0">
              <a:spcBef>
                <a:spcPts val="0"/>
              </a:spcBef>
              <a:spcAft>
                <a:spcPts val="0"/>
              </a:spcAft>
              <a:buNone/>
            </a:pPr>
            <a:endParaRPr/>
          </a:p>
          <a:p>
            <a:pPr marL="0" lvl="0" indent="0" algn="l" rtl="0">
              <a:spcBef>
                <a:spcPts val="0"/>
              </a:spcBef>
              <a:spcAft>
                <a:spcPts val="0"/>
              </a:spcAft>
              <a:buNone/>
            </a:pPr>
            <a:r>
              <a:rPr lang="en"/>
              <a:t>For example, in the diagram, B is constrained to always be to the right of A, and C is constrained below 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b87eded92d_0_5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b87eded92d_0_5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You’ll see many constraints in this general form. Parent refers to the enclosing container, which is the ConstraintLayout. If you set these example attributes in a TextView within a ConstraintLayout, it would appear in the Design view like the preview on the right. In this case, the source is the current TextView, while target is the Parent container. This first constraint says "I want to align the top of this TextView to the top of the parent layout." The second constraint says "I want to align the left of this TextView to the left of the parent layout." Note that there’s also a top and left margin of 16dp on this TextView.</a:t>
            </a:r>
            <a:endParaRPr/>
          </a:p>
          <a:p>
            <a:pPr marL="0" lvl="0" indent="0" algn="l" rtl="0">
              <a:spcBef>
                <a:spcPts val="0"/>
              </a:spcBef>
              <a:spcAft>
                <a:spcPts val="0"/>
              </a:spcAft>
              <a:buNone/>
            </a:pPr>
            <a:endParaRPr/>
          </a:p>
          <a:p>
            <a:pPr marL="0" lvl="0" indent="0" algn="l" rtl="0">
              <a:lnSpc>
                <a:spcPct val="115000"/>
              </a:lnSpc>
              <a:spcBef>
                <a:spcPts val="0"/>
              </a:spcBef>
              <a:spcAft>
                <a:spcPts val="1000"/>
              </a:spcAft>
              <a:buClr>
                <a:schemeClr val="dk1"/>
              </a:buClr>
              <a:buSzPts val="1100"/>
              <a:buFont typeface="Arial"/>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b87eded92d_0_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b87eded92d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Starting in the vertical direction, we can add a constraint to the top or bottom of an element, or to the text’s baseline if the View contains text.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b87eded92d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b87eded92d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Horizontally, we can constrain the start and end edges of a </a:t>
            </a:r>
            <a:r>
              <a:rPr lang="en">
                <a:latin typeface="Courier New"/>
                <a:ea typeface="Courier New"/>
                <a:cs typeface="Courier New"/>
                <a:sym typeface="Courier New"/>
              </a:rPr>
              <a:t>View</a:t>
            </a:r>
            <a:r>
              <a:rPr lang="en"/>
              <a:t>. Left and right are included for completion, but as a best practice, you should default to start and end. This is so that the layout still works well if your app is translated to other languages, such as those with right-to-left (RTL) scripts. Thus, if you want to specify a left constraint, use start constraint instead. If you want to specify a right constraint, use end constraint instead.</a:t>
            </a:r>
            <a:endParaRPr/>
          </a:p>
          <a:p>
            <a:pPr marL="0" lvl="0" indent="0" algn="l" rtl="0">
              <a:spcBef>
                <a:spcPts val="0"/>
              </a:spcBef>
              <a:spcAft>
                <a:spcPts val="0"/>
              </a:spcAft>
              <a:buNone/>
            </a:pPr>
            <a:endParaRPr/>
          </a:p>
          <a:p>
            <a:pPr marL="0" lvl="0" indent="0" algn="l" rtl="0">
              <a:spcBef>
                <a:spcPts val="0"/>
              </a:spcBef>
              <a:spcAft>
                <a:spcPts val="0"/>
              </a:spcAft>
              <a:buNone/>
            </a:pPr>
            <a:r>
              <a:rPr lang="en" b="1"/>
              <a:t>Resource:</a:t>
            </a:r>
            <a:endParaRPr b="1"/>
          </a:p>
          <a:p>
            <a:pPr marL="457200" marR="360045" lvl="0" indent="-298450" algn="l" rtl="0">
              <a:spcBef>
                <a:spcPts val="0"/>
              </a:spcBef>
              <a:spcAft>
                <a:spcPts val="0"/>
              </a:spcAft>
              <a:buSzPts val="1100"/>
              <a:buChar char="●"/>
            </a:pPr>
            <a:r>
              <a:rPr lang="en" u="sng">
                <a:solidFill>
                  <a:schemeClr val="hlink"/>
                </a:solidFill>
                <a:hlinkClick r:id="rId3"/>
              </a:rPr>
              <a:t>Update existing resources</a:t>
            </a:r>
            <a:endParaRPr/>
          </a:p>
          <a:p>
            <a:pPr marL="360045" marR="360045" lvl="0" indent="-360045" algn="l" rtl="0">
              <a:spcBef>
                <a:spcPts val="1415"/>
              </a:spcBef>
              <a:spcAft>
                <a:spcPts val="1415"/>
              </a:spcAft>
              <a:buClr>
                <a:schemeClr val="dk1"/>
              </a:buClr>
              <a:buSzPts val="1100"/>
              <a:buFont typeface="Arial"/>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b87eded92d_0_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b87eded92d_0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are some constraints you might see in an app. In this example, we have a </a:t>
            </a:r>
            <a:r>
              <a:rPr lang="en">
                <a:latin typeface="Courier New"/>
                <a:ea typeface="Courier New"/>
                <a:cs typeface="Courier New"/>
                <a:sym typeface="Courier New"/>
              </a:rPr>
              <a:t>ConstraintLayout</a:t>
            </a:r>
            <a:r>
              <a:rPr lang="en"/>
              <a:t> containing one child </a:t>
            </a:r>
            <a:r>
              <a:rPr lang="en">
                <a:latin typeface="Courier New"/>
                <a:ea typeface="Courier New"/>
                <a:cs typeface="Courier New"/>
                <a:sym typeface="Courier New"/>
              </a:rPr>
              <a:t>TextView</a:t>
            </a:r>
            <a:r>
              <a:rPr lang="en"/>
              <a:t>, which has top, bottom, start, and end constraints.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b87eded92d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b87eded92d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create a constraint by editing the XML of a layout (as shown in previous slides), or by using </a:t>
            </a:r>
            <a:r>
              <a:rPr lang="en">
                <a:solidFill>
                  <a:schemeClr val="dk1"/>
                </a:solidFill>
              </a:rPr>
              <a:t>Android Studio’s</a:t>
            </a:r>
            <a:r>
              <a:rPr lang="en"/>
              <a:t> Layout Editor. In the Layout Editor, every </a:t>
            </a:r>
            <a:r>
              <a:rPr lang="en">
                <a:latin typeface="Courier New"/>
                <a:ea typeface="Courier New"/>
                <a:cs typeface="Courier New"/>
                <a:sym typeface="Courier New"/>
              </a:rPr>
              <a:t>View</a:t>
            </a:r>
            <a:r>
              <a:rPr lang="en"/>
              <a:t> in a </a:t>
            </a:r>
            <a:r>
              <a:rPr lang="en">
                <a:latin typeface="Courier New"/>
                <a:ea typeface="Courier New"/>
                <a:cs typeface="Courier New"/>
                <a:sym typeface="Courier New"/>
              </a:rPr>
              <a:t>ConstraintLayout</a:t>
            </a:r>
            <a:r>
              <a:rPr lang="en"/>
              <a:t> is shown with four circular handles to quickly constrain this </a:t>
            </a:r>
            <a:r>
              <a:rPr lang="en">
                <a:latin typeface="Courier New"/>
                <a:ea typeface="Courier New"/>
                <a:cs typeface="Courier New"/>
                <a:sym typeface="Courier New"/>
              </a:rPr>
              <a:t>View</a:t>
            </a:r>
            <a:r>
              <a:rPr lang="en"/>
              <a:t> to the start, end, top, and bottom of other views. In this case, we’ve created a </a:t>
            </a:r>
            <a:r>
              <a:rPr lang="en">
                <a:latin typeface="Courier New"/>
                <a:ea typeface="Courier New"/>
                <a:cs typeface="Courier New"/>
                <a:sym typeface="Courier New"/>
              </a:rPr>
              <a:t>layout_constraint</a:t>
            </a:r>
            <a:r>
              <a:rPr lang="en"/>
              <a:t> Start to the Start of the parent, and End to the End of the parent. By default, these two constraints act equally on the object. That is, they have an equal constraint bias (50% on each side by default), so the object ends up centered. You can adjust the bias by dragging the bias slider in the Attributes window to pull the </a:t>
            </a:r>
            <a:r>
              <a:rPr lang="en">
                <a:latin typeface="Courier New"/>
                <a:ea typeface="Courier New"/>
                <a:cs typeface="Courier New"/>
                <a:sym typeface="Courier New"/>
              </a:rPr>
              <a:t>View</a:t>
            </a:r>
            <a:r>
              <a:rPr lang="en"/>
              <a:t> to either side.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b87eded92d_0_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b87eded92d_0_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In the Layout Editor, you’ll see the Constraint Widget in the Attributes Window at the right of the screen. You’ll see three types of symbols (shown above), indicating which type of constraint has been placed on the start, end, top, and bottom of the currently selected </a:t>
            </a:r>
            <a:r>
              <a:rPr lang="en">
                <a:latin typeface="Courier New"/>
                <a:ea typeface="Courier New"/>
                <a:cs typeface="Courier New"/>
                <a:sym typeface="Courier New"/>
              </a:rPr>
              <a:t>View</a:t>
            </a:r>
            <a:r>
              <a:rPr lang="en"/>
              <a:t>.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
              <a:t>Let’s zoom in with a stylized and simplified Constraints Widget to understand constraints.</a:t>
            </a:r>
            <a:endParaRPr/>
          </a:p>
          <a:p>
            <a:pPr marL="0" lvl="0" indent="0" algn="l" rtl="0">
              <a:spcBef>
                <a:spcPts val="0"/>
              </a:spcBef>
              <a:spcAft>
                <a:spcPts val="0"/>
              </a:spcAft>
              <a:buNone/>
            </a:pPr>
            <a:endParaRPr/>
          </a:p>
          <a:p>
            <a:pPr marL="0" lvl="0" indent="0" algn="l" rtl="0">
              <a:spcBef>
                <a:spcPts val="0"/>
              </a:spcBef>
              <a:spcAft>
                <a:spcPts val="0"/>
              </a:spcAft>
              <a:buNone/>
            </a:pPr>
            <a:r>
              <a:rPr lang="en" b="1"/>
              <a:t>Resource:</a:t>
            </a:r>
            <a:endParaRPr b="1"/>
          </a:p>
          <a:p>
            <a:pPr marL="457200" marR="360045" lvl="0" indent="-298450" algn="l" rtl="0">
              <a:spcBef>
                <a:spcPts val="0"/>
              </a:spcBef>
              <a:spcAft>
                <a:spcPts val="0"/>
              </a:spcAft>
              <a:buSzPts val="1100"/>
              <a:buFont typeface="Roboto"/>
              <a:buChar char="●"/>
            </a:pPr>
            <a:r>
              <a:rPr lang="en" u="sng">
                <a:solidFill>
                  <a:schemeClr val="hlink"/>
                </a:solidFill>
                <a:latin typeface="Roboto"/>
                <a:ea typeface="Roboto"/>
                <a:cs typeface="Roboto"/>
                <a:sym typeface="Roboto"/>
                <a:hlinkClick r:id="rId3"/>
              </a:rPr>
              <a:t>Adjust the view size</a:t>
            </a:r>
            <a:endParaRPr>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b87eded92d_0_4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b87eded92d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b87eded92d_0_6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b87eded92d_0_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square to the right represents a view with </a:t>
            </a:r>
            <a:r>
              <a:rPr lang="en">
                <a:latin typeface="Courier New"/>
                <a:ea typeface="Courier New"/>
                <a:cs typeface="Courier New"/>
                <a:sym typeface="Courier New"/>
              </a:rPr>
              <a:t>wrap_content</a:t>
            </a:r>
            <a:r>
              <a:rPr lang="en"/>
              <a:t> on its height and width.</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b87eded92d_0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b87eded92d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There’s also a different symbol resembling a pipe that indicates that dimension has a fixed size in dp (48dp) for the height of the View. The width of the </a:t>
            </a:r>
            <a:r>
              <a:rPr lang="en">
                <a:latin typeface="Courier New"/>
                <a:ea typeface="Courier New"/>
                <a:cs typeface="Courier New"/>
                <a:sym typeface="Courier New"/>
              </a:rPr>
              <a:t>View</a:t>
            </a:r>
            <a:r>
              <a:rPr lang="en"/>
              <a:t> is </a:t>
            </a:r>
            <a:r>
              <a:rPr lang="en">
                <a:latin typeface="Courier New"/>
                <a:ea typeface="Courier New"/>
                <a:cs typeface="Courier New"/>
                <a:sym typeface="Courier New"/>
              </a:rPr>
              <a:t>wrap_content</a:t>
            </a:r>
            <a:r>
              <a:rPr lang="en"/>
              <a:t> as in the previous slide.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b87eded92d_0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b87eded92d_0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can have multiple constraints on a </a:t>
            </a:r>
            <a:r>
              <a:rPr lang="en">
                <a:latin typeface="Courier New"/>
                <a:ea typeface="Courier New"/>
                <a:cs typeface="Courier New"/>
                <a:sym typeface="Courier New"/>
              </a:rPr>
              <a:t>View</a:t>
            </a:r>
            <a:r>
              <a:rPr lang="en"/>
              <a:t> that determine how much they will affect the final position. In this case, there are start and end constraints on the </a:t>
            </a:r>
            <a:r>
              <a:rPr lang="en">
                <a:latin typeface="Courier New"/>
                <a:ea typeface="Courier New"/>
                <a:cs typeface="Courier New"/>
                <a:sym typeface="Courier New"/>
              </a:rPr>
              <a:t>View</a:t>
            </a:r>
            <a:r>
              <a:rPr lang="en"/>
              <a:t> in the horizontal direction. There’s also a bias of 50 (notice the gray slider in the callout), so the constraints are equally applied. The end result is that the </a:t>
            </a:r>
            <a:r>
              <a:rPr lang="en">
                <a:latin typeface="Courier New"/>
                <a:ea typeface="Courier New"/>
                <a:cs typeface="Courier New"/>
                <a:sym typeface="Courier New"/>
              </a:rPr>
              <a:t>View</a:t>
            </a:r>
            <a:r>
              <a:rPr lang="en"/>
              <a:t> is centered </a:t>
            </a:r>
            <a:r>
              <a:rPr lang="en">
                <a:solidFill>
                  <a:schemeClr val="dk1"/>
                </a:solidFill>
              </a:rPr>
              <a:t>horizontally</a:t>
            </a:r>
            <a:r>
              <a:rPr lang="en"/>
              <a:t> within the parent.</a:t>
            </a:r>
            <a:endParaRPr/>
          </a:p>
          <a:p>
            <a:pPr marL="0" lvl="0" indent="0" algn="l" rtl="0">
              <a:spcBef>
                <a:spcPts val="0"/>
              </a:spcBef>
              <a:spcAft>
                <a:spcPts val="0"/>
              </a:spcAft>
              <a:buNone/>
            </a:pPr>
            <a:endParaRPr/>
          </a:p>
          <a:p>
            <a:pPr marL="0" lvl="0" indent="0" algn="l" rtl="0">
              <a:spcBef>
                <a:spcPts val="0"/>
              </a:spcBef>
              <a:spcAft>
                <a:spcPts val="0"/>
              </a:spcAft>
              <a:buNone/>
            </a:pPr>
            <a:r>
              <a:rPr lang="en" b="1"/>
              <a:t>Resource:</a:t>
            </a:r>
            <a:endParaRPr b="1"/>
          </a:p>
          <a:p>
            <a:pPr marL="457200" lvl="0" indent="-298450" algn="l" rtl="0">
              <a:lnSpc>
                <a:spcPct val="115000"/>
              </a:lnSpc>
              <a:spcBef>
                <a:spcPts val="0"/>
              </a:spcBef>
              <a:spcAft>
                <a:spcPts val="0"/>
              </a:spcAft>
              <a:buClr>
                <a:srgbClr val="202124"/>
              </a:buClr>
              <a:buSzPts val="1100"/>
              <a:buChar char="●"/>
            </a:pPr>
            <a:r>
              <a:rPr lang="en" u="sng">
                <a:solidFill>
                  <a:schemeClr val="hlink"/>
                </a:solidFill>
                <a:highlight>
                  <a:srgbClr val="FFFFFF"/>
                </a:highlight>
                <a:hlinkClick r:id="rId3"/>
              </a:rPr>
              <a:t>Adjust the constraint bias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b87eded92d_0_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b87eded92d_0_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a:t>
            </a:r>
            <a:r>
              <a:rPr lang="en">
                <a:latin typeface="Courier New"/>
                <a:ea typeface="Courier New"/>
                <a:cs typeface="Courier New"/>
                <a:sym typeface="Courier New"/>
              </a:rPr>
              <a:t>LinearLayout</a:t>
            </a:r>
            <a:r>
              <a:rPr lang="en"/>
              <a:t>, we used </a:t>
            </a:r>
            <a:r>
              <a:rPr lang="en">
                <a:latin typeface="Courier New"/>
                <a:ea typeface="Courier New"/>
                <a:cs typeface="Courier New"/>
                <a:sym typeface="Courier New"/>
              </a:rPr>
              <a:t>match_parent</a:t>
            </a:r>
            <a:r>
              <a:rPr lang="en"/>
              <a:t> to indicate that we wanted a view to take up as much space as was available to it. In </a:t>
            </a:r>
            <a:r>
              <a:rPr lang="en">
                <a:latin typeface="Courier New"/>
                <a:ea typeface="Courier New"/>
                <a:cs typeface="Courier New"/>
                <a:sym typeface="Courier New"/>
              </a:rPr>
              <a:t>ConstraintLayout</a:t>
            </a:r>
            <a:r>
              <a:rPr lang="en"/>
              <a:t>, we can't use </a:t>
            </a:r>
            <a:r>
              <a:rPr lang="en">
                <a:latin typeface="Courier New"/>
                <a:ea typeface="Courier New"/>
                <a:cs typeface="Courier New"/>
                <a:sym typeface="Courier New"/>
              </a:rPr>
              <a:t>match_parent</a:t>
            </a:r>
            <a:r>
              <a:rPr lang="en"/>
              <a:t> on a child view, so instead we use </a:t>
            </a:r>
            <a:r>
              <a:rPr lang="en">
                <a:latin typeface="Courier New"/>
                <a:ea typeface="Courier New"/>
                <a:cs typeface="Courier New"/>
                <a:sym typeface="Courier New"/>
              </a:rPr>
              <a:t>match_constraint</a:t>
            </a:r>
            <a:r>
              <a:rPr lang="en"/>
              <a:t>. Depending on your version of Android Studio, you may see this as </a:t>
            </a:r>
            <a:r>
              <a:rPr lang="en">
                <a:latin typeface="Courier New"/>
                <a:ea typeface="Courier New"/>
                <a:cs typeface="Courier New"/>
                <a:sym typeface="Courier New"/>
              </a:rPr>
              <a:t>0dp (match_constraint</a:t>
            </a:r>
            <a:r>
              <a:rPr lang="en"/>
              <a: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b87eded92d_0_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b87eded92d_0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also create chains within a </a:t>
            </a:r>
            <a:r>
              <a:rPr lang="en">
                <a:latin typeface="Courier New"/>
                <a:ea typeface="Courier New"/>
                <a:cs typeface="Courier New"/>
                <a:sym typeface="Courier New"/>
              </a:rPr>
              <a:t>ConstraintLayout</a:t>
            </a:r>
            <a:r>
              <a:rPr lang="en"/>
              <a:t>. A chain is a group of views that are linked to each other with bi-directional position constraints.</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b="1">
                <a:solidFill>
                  <a:schemeClr val="dk1"/>
                </a:solidFill>
              </a:rPr>
              <a:t>Resource:</a:t>
            </a:r>
            <a:endParaRPr b="1">
              <a:solidFill>
                <a:schemeClr val="dk1"/>
              </a:solidFill>
            </a:endParaRPr>
          </a:p>
          <a:p>
            <a:pPr marL="457200" lvl="0" indent="-298450" algn="l" rtl="0">
              <a:lnSpc>
                <a:spcPct val="115000"/>
              </a:lnSpc>
              <a:spcBef>
                <a:spcPts val="0"/>
              </a:spcBef>
              <a:spcAft>
                <a:spcPts val="0"/>
              </a:spcAft>
              <a:buClr>
                <a:srgbClr val="1155CC"/>
              </a:buClr>
              <a:buSzPts val="1100"/>
              <a:buChar char="●"/>
            </a:pPr>
            <a:r>
              <a:rPr lang="en" u="sng">
                <a:solidFill>
                  <a:srgbClr val="1155CC"/>
                </a:solidFill>
                <a:highlight>
                  <a:schemeClr val="lt1"/>
                </a:highlight>
                <a:hlinkClick r:id="rId3">
                  <a:extLst>
                    <a:ext uri="{A12FA001-AC4F-418D-AE19-62706E023703}">
                      <ahyp:hlinkClr xmlns:ahyp="http://schemas.microsoft.com/office/drawing/2018/hyperlinkcolor" val="tx"/>
                    </a:ext>
                  </a:extLst>
                </a:hlinkClick>
              </a:rPr>
              <a:t>Chains in ConstraintLayout</a:t>
            </a:r>
            <a:endParaRPr>
              <a:solidFill>
                <a:srgbClr val="1155CC"/>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b87eded92d_0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b87eded92d_0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Within the Layout Editor, follow these three steps to create a chain.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b87eded92d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b87eded92d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Chains can be styled in a number of ways, as shown above. More details on each style can be found in the resource linked below.</a:t>
            </a:r>
            <a:endParaRPr/>
          </a:p>
          <a:p>
            <a:pPr marL="0" lvl="0" indent="0" algn="l" rtl="0">
              <a:spcBef>
                <a:spcPts val="1500"/>
              </a:spcBef>
              <a:spcAft>
                <a:spcPts val="0"/>
              </a:spcAft>
              <a:buClr>
                <a:schemeClr val="dk1"/>
              </a:buClr>
              <a:buSzPts val="1100"/>
              <a:buFont typeface="Arial"/>
              <a:buNone/>
            </a:pPr>
            <a:r>
              <a:rPr lang="en" b="1">
                <a:solidFill>
                  <a:schemeClr val="dk1"/>
                </a:solidFill>
              </a:rPr>
              <a:t>Resource:</a:t>
            </a:r>
            <a:endParaRPr b="1">
              <a:solidFill>
                <a:schemeClr val="dk1"/>
              </a:solidFill>
            </a:endParaRPr>
          </a:p>
          <a:p>
            <a:pPr marL="457200" lvl="0" indent="-298450" algn="l" rtl="0">
              <a:lnSpc>
                <a:spcPct val="115000"/>
              </a:lnSpc>
              <a:spcBef>
                <a:spcPts val="0"/>
              </a:spcBef>
              <a:spcAft>
                <a:spcPts val="0"/>
              </a:spcAft>
              <a:buClr>
                <a:srgbClr val="1155CC"/>
              </a:buClr>
              <a:buSzPts val="1100"/>
              <a:buChar char="●"/>
            </a:pPr>
            <a:r>
              <a:rPr lang="en" u="sng">
                <a:solidFill>
                  <a:srgbClr val="1155CC"/>
                </a:solidFill>
                <a:highlight>
                  <a:schemeClr val="lt1"/>
                </a:highlight>
                <a:hlinkClick r:id="rId3">
                  <a:extLst>
                    <a:ext uri="{A12FA001-AC4F-418D-AE19-62706E023703}">
                      <ahyp:hlinkClr xmlns:ahyp="http://schemas.microsoft.com/office/drawing/2018/hyperlinkcolor" val="tx"/>
                    </a:ext>
                  </a:extLst>
                </a:hlinkClick>
              </a:rPr>
              <a:t>Chains in ConstraintLayout</a:t>
            </a:r>
            <a:endParaRPr>
              <a:solidFill>
                <a:srgbClr val="1155CC"/>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b87eded92d_0_7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b87eded92d_0_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Here are some additional topics that you may find useful when using the ConstraintLayout.</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b87eded92d_0_7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b87eded92d_0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position multiple views relative to a guideline within a ConstraintLayout. Guidelines are not displayed on the device, and are only used for layout purposes. </a:t>
            </a:r>
            <a:endParaRPr/>
          </a:p>
          <a:p>
            <a:pPr marL="0" lvl="0" indent="0" algn="l" rtl="0">
              <a:spcBef>
                <a:spcPts val="0"/>
              </a:spcBef>
              <a:spcAft>
                <a:spcPts val="0"/>
              </a:spcAft>
              <a:buNone/>
            </a:pPr>
            <a:endParaRPr/>
          </a:p>
          <a:p>
            <a:pPr marL="0" lvl="0" indent="0" algn="l" rtl="0">
              <a:spcBef>
                <a:spcPts val="0"/>
              </a:spcBef>
              <a:spcAft>
                <a:spcPts val="0"/>
              </a:spcAft>
              <a:buNone/>
            </a:pPr>
            <a:r>
              <a:rPr lang="en" b="1"/>
              <a:t>Resource:</a:t>
            </a:r>
            <a:endParaRPr b="1"/>
          </a:p>
          <a:p>
            <a:pPr marL="457200" lvl="0" indent="-298450" algn="l" rtl="0">
              <a:spcBef>
                <a:spcPts val="0"/>
              </a:spcBef>
              <a:spcAft>
                <a:spcPts val="0"/>
              </a:spcAft>
              <a:buSzPts val="1100"/>
              <a:buChar char="●"/>
            </a:pPr>
            <a:r>
              <a:rPr lang="en" u="sng">
                <a:solidFill>
                  <a:srgbClr val="1155CC"/>
                </a:solidFill>
                <a:hlinkClick r:id="rId3">
                  <a:extLst>
                    <a:ext uri="{A12FA001-AC4F-418D-AE19-62706E023703}">
                      <ahyp:hlinkClr xmlns:ahyp="http://schemas.microsoft.com/office/drawing/2018/hyperlinkcolor" val="tx"/>
                    </a:ext>
                  </a:extLst>
                </a:hlinkClick>
              </a:rPr>
              <a:t>Guideline</a:t>
            </a:r>
            <a:endParaRPr sz="10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b87eded92d_0_7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b87eded92d_0_7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This is how guidelines appear in Android Studio. You can adjust them in code, or by clicking and dragging. Views that are constrained to a guideline will adjust themselves when you adjust the guideline.</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b87eded92d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b87eded92d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b87eded92d_0_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b87eded92d_0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example where this </a:t>
            </a:r>
            <a:r>
              <a:rPr lang="en">
                <a:latin typeface="Courier New"/>
                <a:ea typeface="Courier New"/>
                <a:cs typeface="Courier New"/>
                <a:sym typeface="Courier New"/>
              </a:rPr>
              <a:t>TextView</a:t>
            </a:r>
            <a:r>
              <a:rPr lang="en"/>
              <a:t> is constrained to a vertical Guideline.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b87eded92d_0_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b87eded92d_0_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set guidelines by a specific number of dp from the "begin" or "end" of a layout, or by a numeric percent between 0 and 1 (e.g., 0.05).</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b87eded92d_0_7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b87eded92d_0_7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b87eded92d_0_7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b87eded92d_0_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Resource:</a:t>
            </a:r>
            <a:endParaRPr b="1"/>
          </a:p>
          <a:p>
            <a:pPr marL="457200" lvl="0" indent="-298450" algn="l" rtl="0">
              <a:spcBef>
                <a:spcPts val="0"/>
              </a:spcBef>
              <a:spcAft>
                <a:spcPts val="0"/>
              </a:spcAft>
              <a:buSzPts val="1100"/>
              <a:buChar char="●"/>
            </a:pPr>
            <a:r>
              <a:rPr lang="en" u="sng">
                <a:solidFill>
                  <a:srgbClr val="1155CC"/>
                </a:solidFill>
                <a:hlinkClick r:id="rId3">
                  <a:extLst>
                    <a:ext uri="{A12FA001-AC4F-418D-AE19-62706E023703}">
                      <ahyp:hlinkClr xmlns:ahyp="http://schemas.microsoft.com/office/drawing/2018/hyperlinkcolor" val="tx"/>
                    </a:ext>
                  </a:extLst>
                </a:hlinkClick>
              </a:rPr>
              <a:t>Group</a:t>
            </a:r>
            <a:endParaRPr sz="10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b87eded92d_0_7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b87eded92d_0_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2c6fdbee6f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2c6fdbee6f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2c6fdbee6f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2c6fdbee6f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b87eded92d_0_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b87eded92d_0_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binding is an important concept that we’ll be revisiting several times as this course goes on. It can simplify your code and make your code more robust. Let’s look at a couple of use cases.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b87eded92d_0_7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b87eded92d_0_7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202124"/>
                </a:solidFill>
                <a:highlight>
                  <a:schemeClr val="lt1"/>
                </a:highlight>
                <a:latin typeface="Roboto"/>
                <a:ea typeface="Roboto"/>
                <a:cs typeface="Roboto"/>
                <a:sym typeface="Roboto"/>
              </a:rPr>
              <a:t>Within your Activity code, you could use </a:t>
            </a:r>
            <a:r>
              <a:rPr lang="en" sz="1200">
                <a:solidFill>
                  <a:srgbClr val="202124"/>
                </a:solidFill>
                <a:highlight>
                  <a:schemeClr val="lt1"/>
                </a:highlight>
                <a:latin typeface="Courier New"/>
                <a:ea typeface="Courier New"/>
                <a:cs typeface="Courier New"/>
                <a:sym typeface="Courier New"/>
              </a:rPr>
              <a:t>findViewById()</a:t>
            </a:r>
            <a:r>
              <a:rPr lang="en" sz="1200">
                <a:solidFill>
                  <a:srgbClr val="202124"/>
                </a:solidFill>
                <a:highlight>
                  <a:schemeClr val="lt1"/>
                </a:highlight>
                <a:latin typeface="Roboto"/>
                <a:ea typeface="Roboto"/>
                <a:cs typeface="Roboto"/>
                <a:sym typeface="Roboto"/>
              </a:rPr>
              <a:t> to find </a:t>
            </a:r>
            <a:r>
              <a:rPr lang="en" sz="1200">
                <a:solidFill>
                  <a:srgbClr val="202124"/>
                </a:solidFill>
                <a:highlight>
                  <a:schemeClr val="lt1"/>
                </a:highlight>
                <a:latin typeface="Courier New"/>
                <a:ea typeface="Courier New"/>
                <a:cs typeface="Courier New"/>
                <a:sym typeface="Courier New"/>
              </a:rPr>
              <a:t>View</a:t>
            </a:r>
            <a:r>
              <a:rPr lang="en" sz="1200">
                <a:solidFill>
                  <a:srgbClr val="202124"/>
                </a:solidFill>
                <a:highlight>
                  <a:schemeClr val="lt1"/>
                </a:highlight>
                <a:latin typeface="Roboto"/>
                <a:ea typeface="Roboto"/>
                <a:cs typeface="Roboto"/>
                <a:sym typeface="Roboto"/>
              </a:rPr>
              <a:t> instances.</a:t>
            </a:r>
            <a:r>
              <a:rPr lang="en" sz="1200">
                <a:solidFill>
                  <a:srgbClr val="202124"/>
                </a:solidFill>
                <a:highlight>
                  <a:srgbClr val="FFFFFF"/>
                </a:highlight>
                <a:latin typeface="Roboto"/>
                <a:ea typeface="Roboto"/>
                <a:cs typeface="Roboto"/>
                <a:sym typeface="Roboto"/>
              </a:rPr>
              <a:t> However, IDs are global to all layouts, so you can end up with runtime crashes if you reference an ID that isn't actually in the current layout.</a:t>
            </a:r>
            <a:endParaRPr sz="1200">
              <a:solidFill>
                <a:srgbClr val="202124"/>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200">
              <a:solidFill>
                <a:srgbClr val="202124"/>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200">
              <a:solidFill>
                <a:srgbClr val="202124"/>
              </a:solidFill>
              <a:highlight>
                <a:srgbClr val="FFFFFF"/>
              </a:highlight>
              <a:latin typeface="Roboto"/>
              <a:ea typeface="Roboto"/>
              <a:cs typeface="Roboto"/>
              <a:sym typeface="Roboto"/>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b87eded92d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b87eded92d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202124"/>
                </a:solidFill>
                <a:highlight>
                  <a:srgbClr val="FFFFFF"/>
                </a:highlight>
                <a:latin typeface="Roboto"/>
                <a:ea typeface="Roboto"/>
                <a:cs typeface="Roboto"/>
                <a:sym typeface="Roboto"/>
              </a:rPr>
              <a:t>Instead, use data binding to simplify your code and catch bugs at compile time by having type safety with the views you’re accessing. In this example, we initialize a binding object specifically for the main activity layout and can access the views immediately, rather than having to call </a:t>
            </a:r>
            <a:r>
              <a:rPr lang="en">
                <a:solidFill>
                  <a:srgbClr val="202124"/>
                </a:solidFill>
                <a:highlight>
                  <a:srgbClr val="FFFFFF"/>
                </a:highlight>
                <a:latin typeface="Courier New"/>
                <a:ea typeface="Courier New"/>
                <a:cs typeface="Courier New"/>
                <a:sym typeface="Courier New"/>
              </a:rPr>
              <a:t>findViewById</a:t>
            </a:r>
            <a:r>
              <a:rPr lang="en">
                <a:solidFill>
                  <a:srgbClr val="202124"/>
                </a:solidFill>
                <a:highlight>
                  <a:srgbClr val="FFFFFF"/>
                </a:highlight>
                <a:latin typeface="Roboto"/>
                <a:ea typeface="Roboto"/>
                <a:cs typeface="Roboto"/>
                <a:sym typeface="Roboto"/>
              </a:rPr>
              <a:t> individually.</a:t>
            </a:r>
            <a:endParaRPr>
              <a:solidFill>
                <a:srgbClr val="202124"/>
              </a:solidFill>
              <a:highlight>
                <a:srgbClr val="FFFFFF"/>
              </a:highlight>
              <a:latin typeface="Roboto"/>
              <a:ea typeface="Roboto"/>
              <a:cs typeface="Roboto"/>
              <a:sym typeface="Roboto"/>
            </a:endParaRPr>
          </a:p>
          <a:p>
            <a:pPr marL="0" lvl="0" indent="0" algn="l" rtl="0">
              <a:spcBef>
                <a:spcPts val="0"/>
              </a:spcBef>
              <a:spcAft>
                <a:spcPts val="0"/>
              </a:spcAft>
              <a:buNone/>
            </a:pPr>
            <a:endParaRPr>
              <a:solidFill>
                <a:srgbClr val="202124"/>
              </a:solidFill>
              <a:highlight>
                <a:srgbClr val="FFFFFF"/>
              </a:highlight>
              <a:latin typeface="Roboto"/>
              <a:ea typeface="Roboto"/>
              <a:cs typeface="Roboto"/>
              <a:sym typeface="Roboto"/>
            </a:endParaRPr>
          </a:p>
          <a:p>
            <a:pPr marL="0" lvl="0" indent="0" algn="l" rtl="0">
              <a:spcBef>
                <a:spcPts val="0"/>
              </a:spcBef>
              <a:spcAft>
                <a:spcPts val="0"/>
              </a:spcAft>
              <a:buNone/>
            </a:pPr>
            <a:r>
              <a:rPr lang="en">
                <a:solidFill>
                  <a:srgbClr val="202124"/>
                </a:solidFill>
                <a:highlight>
                  <a:srgbClr val="FFFFFF"/>
                </a:highlight>
                <a:latin typeface="Roboto"/>
                <a:ea typeface="Roboto"/>
                <a:cs typeface="Roboto"/>
                <a:sym typeface="Roboto"/>
              </a:rPr>
              <a:t>On the binding object instance, you can access the name, age, and location TextViews (e.g., </a:t>
            </a:r>
            <a:r>
              <a:rPr lang="en">
                <a:solidFill>
                  <a:srgbClr val="202124"/>
                </a:solidFill>
                <a:highlight>
                  <a:srgbClr val="FFFFFF"/>
                </a:highlight>
                <a:latin typeface="Courier New"/>
                <a:ea typeface="Courier New"/>
                <a:cs typeface="Courier New"/>
                <a:sym typeface="Courier New"/>
              </a:rPr>
              <a:t>binding.name</a:t>
            </a:r>
            <a:r>
              <a:rPr lang="en">
                <a:solidFill>
                  <a:srgbClr val="202124"/>
                </a:solidFill>
                <a:highlight>
                  <a:srgbClr val="FFFFFF"/>
                </a:highlight>
                <a:latin typeface="Roboto"/>
                <a:ea typeface="Roboto"/>
                <a:cs typeface="Roboto"/>
                <a:sym typeface="Roboto"/>
              </a:rPr>
              <a:t>) and change the text within them (e.g., </a:t>
            </a:r>
            <a:r>
              <a:rPr lang="en">
                <a:solidFill>
                  <a:srgbClr val="202124"/>
                </a:solidFill>
                <a:highlight>
                  <a:srgbClr val="FFFFFF"/>
                </a:highlight>
                <a:latin typeface="Courier New"/>
                <a:ea typeface="Courier New"/>
                <a:cs typeface="Courier New"/>
                <a:sym typeface="Courier New"/>
              </a:rPr>
              <a:t>binding.name.text</a:t>
            </a:r>
            <a:r>
              <a:rPr lang="en">
                <a:solidFill>
                  <a:srgbClr val="202124"/>
                </a:solidFill>
                <a:highlight>
                  <a:srgbClr val="FFFFFF"/>
                </a:highlight>
                <a:latin typeface="Roboto"/>
                <a:ea typeface="Roboto"/>
                <a:cs typeface="Roboto"/>
                <a:sym typeface="Roboto"/>
              </a:rPr>
              <a:t>). This is possible because </a:t>
            </a:r>
            <a:r>
              <a:rPr lang="en">
                <a:solidFill>
                  <a:srgbClr val="202124"/>
                </a:solidFill>
                <a:highlight>
                  <a:srgbClr val="FFFFFF"/>
                </a:highlight>
                <a:latin typeface="Courier New"/>
                <a:ea typeface="Courier New"/>
                <a:cs typeface="Courier New"/>
                <a:sym typeface="Courier New"/>
              </a:rPr>
              <a:t>name</a:t>
            </a:r>
            <a:r>
              <a:rPr lang="en">
                <a:solidFill>
                  <a:srgbClr val="202124"/>
                </a:solidFill>
                <a:highlight>
                  <a:srgbClr val="FFFFFF"/>
                </a:highlight>
                <a:latin typeface="Roboto"/>
                <a:ea typeface="Roboto"/>
                <a:cs typeface="Roboto"/>
                <a:sym typeface="Roboto"/>
              </a:rPr>
              <a:t>, </a:t>
            </a:r>
            <a:r>
              <a:rPr lang="en">
                <a:solidFill>
                  <a:srgbClr val="202124"/>
                </a:solidFill>
                <a:highlight>
                  <a:srgbClr val="FFFFFF"/>
                </a:highlight>
                <a:latin typeface="Courier New"/>
                <a:ea typeface="Courier New"/>
                <a:cs typeface="Courier New"/>
                <a:sym typeface="Courier New"/>
              </a:rPr>
              <a:t>age</a:t>
            </a:r>
            <a:r>
              <a:rPr lang="en">
                <a:solidFill>
                  <a:srgbClr val="202124"/>
                </a:solidFill>
                <a:highlight>
                  <a:srgbClr val="FFFFFF"/>
                </a:highlight>
                <a:latin typeface="Roboto"/>
                <a:ea typeface="Roboto"/>
                <a:cs typeface="Roboto"/>
                <a:sym typeface="Roboto"/>
              </a:rPr>
              <a:t>, and </a:t>
            </a:r>
            <a:r>
              <a:rPr lang="en">
                <a:solidFill>
                  <a:srgbClr val="202124"/>
                </a:solidFill>
                <a:highlight>
                  <a:srgbClr val="FFFFFF"/>
                </a:highlight>
                <a:latin typeface="Courier New"/>
                <a:ea typeface="Courier New"/>
                <a:cs typeface="Courier New"/>
                <a:sym typeface="Courier New"/>
              </a:rPr>
              <a:t>loc</a:t>
            </a:r>
            <a:r>
              <a:rPr lang="en">
                <a:solidFill>
                  <a:srgbClr val="202124"/>
                </a:solidFill>
                <a:highlight>
                  <a:srgbClr val="FFFFFF"/>
                </a:highlight>
                <a:latin typeface="Roboto"/>
                <a:ea typeface="Roboto"/>
                <a:cs typeface="Roboto"/>
                <a:sym typeface="Roboto"/>
              </a:rPr>
              <a:t> are the resource ID names that were declared on the TextViews in the XML layout.</a:t>
            </a:r>
            <a:endParaRPr>
              <a:solidFill>
                <a:srgbClr val="202124"/>
              </a:solidFill>
              <a:highlight>
                <a:srgbClr val="FFFFFF"/>
              </a:highlight>
              <a:latin typeface="Roboto"/>
              <a:ea typeface="Roboto"/>
              <a:cs typeface="Roboto"/>
              <a:sym typeface="Roboto"/>
            </a:endParaRPr>
          </a:p>
          <a:p>
            <a:pPr marL="0" lvl="0" indent="0" algn="l" rtl="0">
              <a:spcBef>
                <a:spcPts val="0"/>
              </a:spcBef>
              <a:spcAft>
                <a:spcPts val="0"/>
              </a:spcAft>
              <a:buNone/>
            </a:pPr>
            <a:endParaRPr>
              <a:solidFill>
                <a:srgbClr val="202124"/>
              </a:solidFill>
              <a:highlight>
                <a:srgbClr val="FFFFFF"/>
              </a:highlight>
              <a:latin typeface="Roboto"/>
              <a:ea typeface="Roboto"/>
              <a:cs typeface="Roboto"/>
              <a:sym typeface="Roboto"/>
            </a:endParaRPr>
          </a:p>
          <a:p>
            <a:pPr marL="0" lvl="0" indent="0" algn="l" rtl="0">
              <a:spcBef>
                <a:spcPts val="0"/>
              </a:spcBef>
              <a:spcAft>
                <a:spcPts val="0"/>
              </a:spcAft>
              <a:buNone/>
            </a:pPr>
            <a:r>
              <a:rPr lang="en">
                <a:solidFill>
                  <a:srgbClr val="202124"/>
                </a:solidFill>
                <a:highlight>
                  <a:srgbClr val="FFFFFF"/>
                </a:highlight>
                <a:latin typeface="Roboto"/>
                <a:ea typeface="Roboto"/>
                <a:cs typeface="Roboto"/>
                <a:sym typeface="Roboto"/>
              </a:rPr>
              <a:t>Let’s look at how to modify our app to use data binding.</a:t>
            </a:r>
            <a:endParaRPr sz="1200">
              <a:solidFill>
                <a:srgbClr val="202124"/>
              </a:solidFill>
              <a:highlight>
                <a:srgbClr val="FFFFFF"/>
              </a:highlight>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b87eded92d_0_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b87eded92d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a:solidFill>
                  <a:schemeClr val="dk1"/>
                </a:solidFill>
                <a:latin typeface="Roboto"/>
                <a:ea typeface="Roboto"/>
                <a:cs typeface="Roboto"/>
                <a:sym typeface="Roboto"/>
              </a:rPr>
              <a:t>Android devices come in a number of different sizes and form factors spanning mobile phones, tablets, watches, and more. Without an adaptable system to refer to sizes, it would be hard to know what to expect across different devices.</a:t>
            </a:r>
            <a:endParaRPr>
              <a:solidFill>
                <a:schemeClr val="dk1"/>
              </a:solidFill>
              <a:latin typeface="Roboto"/>
              <a:ea typeface="Roboto"/>
              <a:cs typeface="Roboto"/>
              <a:sym typeface="Roboto"/>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b87eded92d_0_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b87eded92d_0_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begin, we add the displayed code to the </a:t>
            </a:r>
            <a:r>
              <a:rPr lang="en">
                <a:latin typeface="Courier New"/>
                <a:ea typeface="Courier New"/>
                <a:cs typeface="Courier New"/>
                <a:sym typeface="Courier New"/>
              </a:rPr>
              <a:t>android</a:t>
            </a:r>
            <a:r>
              <a:rPr lang="en"/>
              <a:t> section in our </a:t>
            </a:r>
            <a:r>
              <a:rPr lang="en">
                <a:latin typeface="Courier New"/>
                <a:ea typeface="Courier New"/>
                <a:cs typeface="Courier New"/>
                <a:sym typeface="Courier New"/>
              </a:rPr>
              <a:t>build.gradle</a:t>
            </a:r>
            <a:r>
              <a:rPr lang="en"/>
              <a:t> file. This indicates to Gradle that it should generate some classes for us when we mark a layout in XML.</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b87eded92d_0_8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b87eded92d_0_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Next, we add a </a:t>
            </a:r>
            <a:r>
              <a:rPr lang="en" dirty="0">
                <a:latin typeface="Courier New"/>
                <a:ea typeface="Courier New"/>
                <a:cs typeface="Courier New"/>
                <a:sym typeface="Courier New"/>
              </a:rPr>
              <a:t>layout</a:t>
            </a:r>
            <a:r>
              <a:rPr lang="en" dirty="0"/>
              <a:t> tag. When we enclose a layout in a </a:t>
            </a:r>
            <a:r>
              <a:rPr lang="en" dirty="0">
                <a:latin typeface="Courier New"/>
                <a:ea typeface="Courier New"/>
                <a:cs typeface="Courier New"/>
                <a:sym typeface="Courier New"/>
              </a:rPr>
              <a:t>layout</a:t>
            </a:r>
            <a:r>
              <a:rPr lang="en" dirty="0"/>
              <a:t> tag, we are indicating that we want a binding class created for us. The binding class will contain references to any views that have a resource ID.</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b87eded92d_0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b87eded92d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our Activity, instead of calling </a:t>
            </a:r>
            <a:r>
              <a:rPr lang="en">
                <a:latin typeface="Courier New"/>
                <a:ea typeface="Courier New"/>
                <a:cs typeface="Courier New"/>
                <a:sym typeface="Courier New"/>
              </a:rPr>
              <a:t>setContentView()</a:t>
            </a:r>
            <a:r>
              <a:rPr lang="en"/>
              <a:t> from the Activity, we call </a:t>
            </a:r>
            <a:r>
              <a:rPr lang="en">
                <a:latin typeface="Courier New"/>
                <a:ea typeface="Courier New"/>
                <a:cs typeface="Courier New"/>
                <a:sym typeface="Courier New"/>
              </a:rPr>
              <a:t>DataBindingUtil.setContentView()</a:t>
            </a:r>
            <a:r>
              <a:rPr lang="en"/>
              <a:t> and pass the Activity(</a:t>
            </a:r>
            <a:r>
              <a:rPr lang="en">
                <a:latin typeface="Courier New"/>
                <a:ea typeface="Courier New"/>
                <a:cs typeface="Courier New"/>
                <a:sym typeface="Courier New"/>
              </a:rPr>
              <a:t>this</a:t>
            </a:r>
            <a:r>
              <a:rPr lang="en"/>
              <a:t>) and resource ID of the desired layout. The resulting binding variable will have access to the previously named views. Notice that we didn’t have to call </a:t>
            </a:r>
            <a:r>
              <a:rPr lang="en">
                <a:latin typeface="Courier New"/>
                <a:ea typeface="Courier New"/>
                <a:cs typeface="Courier New"/>
                <a:sym typeface="Courier New"/>
              </a:rPr>
              <a:t>findViewById</a:t>
            </a:r>
            <a:r>
              <a:rPr lang="en"/>
              <a:t> before accessing our views (such as the username </a:t>
            </a:r>
            <a:r>
              <a:rPr lang="en">
                <a:latin typeface="Courier New"/>
                <a:ea typeface="Courier New"/>
                <a:cs typeface="Courier New"/>
                <a:sym typeface="Courier New"/>
              </a:rPr>
              <a:t>TextView</a:t>
            </a:r>
            <a:r>
              <a:rPr lang="en"/>
              <a:t>).</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b87eded92d_0_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b87eded92d_0_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dirty="0"/>
              <a:t>Transition: 1 click</a:t>
            </a:r>
            <a:endParaRPr b="1"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Instead of modifying the binding values in code, we can set them in the layout. At the top of this layout XML, we insert the </a:t>
            </a:r>
            <a:r>
              <a:rPr lang="en" dirty="0">
                <a:latin typeface="Courier New"/>
                <a:ea typeface="Courier New"/>
                <a:cs typeface="Courier New"/>
                <a:sym typeface="Courier New"/>
              </a:rPr>
              <a:t>data</a:t>
            </a:r>
            <a:r>
              <a:rPr lang="en" dirty="0"/>
              <a:t> tag to declare that the layout will have access to a String variable called </a:t>
            </a:r>
            <a:r>
              <a:rPr lang="en" dirty="0">
                <a:latin typeface="Courier New"/>
                <a:ea typeface="Courier New"/>
                <a:cs typeface="Courier New"/>
                <a:sym typeface="Courier New"/>
              </a:rPr>
              <a:t>name</a:t>
            </a:r>
            <a:r>
              <a:rPr lang="en" dirty="0"/>
              <a:t>. Then we use that </a:t>
            </a:r>
            <a:r>
              <a:rPr lang="en" dirty="0">
                <a:latin typeface="Courier New"/>
                <a:ea typeface="Courier New"/>
                <a:cs typeface="Courier New"/>
                <a:sym typeface="Courier New"/>
              </a:rPr>
              <a:t>name</a:t>
            </a:r>
            <a:r>
              <a:rPr lang="en" dirty="0"/>
              <a:t> variable as the text to display in the TextView.</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r>
              <a:rPr lang="en" dirty="0"/>
              <a:t>In the activity code, we set the text of the </a:t>
            </a:r>
            <a:r>
              <a:rPr lang="en" dirty="0">
                <a:latin typeface="Courier New"/>
                <a:ea typeface="Courier New"/>
                <a:cs typeface="Courier New"/>
                <a:sym typeface="Courier New"/>
              </a:rPr>
              <a:t>TextView</a:t>
            </a:r>
            <a:r>
              <a:rPr lang="en" dirty="0"/>
              <a:t> by setting the </a:t>
            </a:r>
            <a:r>
              <a:rPr lang="en" dirty="0">
                <a:latin typeface="Courier New"/>
                <a:ea typeface="Courier New"/>
                <a:cs typeface="Courier New"/>
                <a:sym typeface="Courier New"/>
              </a:rPr>
              <a:t>name</a:t>
            </a:r>
            <a:r>
              <a:rPr lang="en" dirty="0"/>
              <a:t> value on the </a:t>
            </a:r>
            <a:r>
              <a:rPr lang="en" dirty="0">
                <a:latin typeface="Courier New"/>
                <a:ea typeface="Courier New"/>
                <a:cs typeface="Courier New"/>
                <a:sym typeface="Courier New"/>
              </a:rPr>
              <a:t>binding</a:t>
            </a:r>
            <a:r>
              <a:rPr lang="en" dirty="0"/>
              <a:t> object.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dirty="0"/>
              <a:t>Resource:</a:t>
            </a:r>
            <a:endParaRPr b="1" dirty="0"/>
          </a:p>
          <a:p>
            <a:pPr marL="457200" marR="360045" lvl="0" indent="-298450" algn="l" rtl="0">
              <a:spcBef>
                <a:spcPts val="0"/>
              </a:spcBef>
              <a:spcAft>
                <a:spcPts val="0"/>
              </a:spcAft>
              <a:buSzPts val="1100"/>
              <a:buChar char="●"/>
            </a:pPr>
            <a:r>
              <a:rPr lang="en" u="sng" dirty="0">
                <a:solidFill>
                  <a:srgbClr val="1155CC"/>
                </a:solidFill>
                <a:hlinkClick r:id="rId3">
                  <a:extLst>
                    <a:ext uri="{A12FA001-AC4F-418D-AE19-62706E023703}">
                      <ahyp:hlinkClr xmlns:ahyp="http://schemas.microsoft.com/office/drawing/2018/hyperlinkcolor" val="tx"/>
                    </a:ext>
                  </a:extLst>
                </a:hlinkClick>
              </a:rPr>
              <a:t>Layouts and binding expressions</a:t>
            </a:r>
            <a:endParaRPr sz="1000"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b87eded92d_0_8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b87eded92d_0_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Expression language lets you do many things in a single line of code, such as simple transformations, displaying content based on a comparison, or accessing the content of other views. In this case, we call </a:t>
            </a:r>
            <a:r>
              <a:rPr lang="en">
                <a:latin typeface="Courier New"/>
                <a:ea typeface="Courier New"/>
                <a:cs typeface="Courier New"/>
                <a:sym typeface="Courier New"/>
              </a:rPr>
              <a:t>toUpperCase()</a:t>
            </a:r>
            <a:r>
              <a:rPr lang="en"/>
              <a:t> on the </a:t>
            </a:r>
            <a:r>
              <a:rPr lang="en">
                <a:latin typeface="Courier New"/>
                <a:ea typeface="Courier New"/>
                <a:cs typeface="Courier New"/>
                <a:sym typeface="Courier New"/>
              </a:rPr>
              <a:t>name</a:t>
            </a:r>
            <a:r>
              <a:rPr lang="en"/>
              <a:t> variable String. </a:t>
            </a:r>
            <a:endParaRPr/>
          </a:p>
          <a:p>
            <a:pPr marL="0" lvl="0" indent="0" algn="l" rtl="0">
              <a:spcBef>
                <a:spcPts val="0"/>
              </a:spcBef>
              <a:spcAft>
                <a:spcPts val="0"/>
              </a:spcAft>
              <a:buClr>
                <a:schemeClr val="dk1"/>
              </a:buClr>
              <a:buSzPts val="1100"/>
              <a:buFont typeface="Arial"/>
              <a:buNone/>
            </a:pPr>
            <a:r>
              <a:rPr lang="en"/>
              <a:t>We’ll explore options for more complex transformations and binding to events later in the course. Check the resource below for more examples on the expressions you can create.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 b="1"/>
              <a:t>Resource:</a:t>
            </a:r>
            <a:endParaRPr b="1"/>
          </a:p>
          <a:p>
            <a:pPr marL="457200" marR="360045" lvl="0" indent="-311150" algn="l" rtl="0">
              <a:spcBef>
                <a:spcPts val="0"/>
              </a:spcBef>
              <a:spcAft>
                <a:spcPts val="0"/>
              </a:spcAft>
              <a:buSzPts val="1300"/>
              <a:buChar char="●"/>
            </a:pPr>
            <a:r>
              <a:rPr lang="en" u="sng">
                <a:solidFill>
                  <a:srgbClr val="1155CC"/>
                </a:solidFill>
                <a:hlinkClick r:id="rId3">
                  <a:extLst>
                    <a:ext uri="{A12FA001-AC4F-418D-AE19-62706E023703}">
                      <ahyp:hlinkClr xmlns:ahyp="http://schemas.microsoft.com/office/drawing/2018/hyperlinkcolor" val="tx"/>
                    </a:ext>
                  </a:extLst>
                </a:hlinkClick>
              </a:rPr>
              <a:t>Layouts and binding expressions</a:t>
            </a:r>
            <a:endParaRPr sz="1000"/>
          </a:p>
          <a:p>
            <a:pPr marL="0" lvl="0" indent="0" algn="l" rtl="0">
              <a:spcBef>
                <a:spcPts val="1415"/>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b87eded92d_0_8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b87eded92d_0_8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b87eded92d_0_8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b87eded92d_0_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Expression language lets you do many things in a single line of code, such as simple transformations, displaying content based on a comparison, or accessing the content of other views. In this case, we call </a:t>
            </a:r>
            <a:r>
              <a:rPr lang="en">
                <a:latin typeface="Courier New"/>
                <a:ea typeface="Courier New"/>
                <a:cs typeface="Courier New"/>
                <a:sym typeface="Courier New"/>
              </a:rPr>
              <a:t>toUpperCase()</a:t>
            </a:r>
            <a:r>
              <a:rPr lang="en"/>
              <a:t> on the </a:t>
            </a:r>
            <a:r>
              <a:rPr lang="en">
                <a:latin typeface="Courier New"/>
                <a:ea typeface="Courier New"/>
                <a:cs typeface="Courier New"/>
                <a:sym typeface="Courier New"/>
              </a:rPr>
              <a:t>name</a:t>
            </a:r>
            <a:r>
              <a:rPr lang="en"/>
              <a:t> variable String. </a:t>
            </a:r>
            <a:endParaRPr/>
          </a:p>
          <a:p>
            <a:pPr marL="0" lvl="0" indent="0" algn="l" rtl="0">
              <a:spcBef>
                <a:spcPts val="0"/>
              </a:spcBef>
              <a:spcAft>
                <a:spcPts val="0"/>
              </a:spcAft>
              <a:buClr>
                <a:schemeClr val="dk1"/>
              </a:buClr>
              <a:buSzPts val="1100"/>
              <a:buFont typeface="Arial"/>
              <a:buNone/>
            </a:pPr>
            <a:r>
              <a:rPr lang="en"/>
              <a:t>We’ll explore options for more complex transformations and binding to events later in the course. Check the resource below for more examples on the expressions you can create.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 b="1"/>
              <a:t>Resource:</a:t>
            </a:r>
            <a:endParaRPr b="1"/>
          </a:p>
          <a:p>
            <a:pPr marL="457200" marR="360045" lvl="0" indent="-311150" algn="l" rtl="0">
              <a:spcBef>
                <a:spcPts val="0"/>
              </a:spcBef>
              <a:spcAft>
                <a:spcPts val="0"/>
              </a:spcAft>
              <a:buSzPts val="1300"/>
              <a:buChar char="●"/>
            </a:pPr>
            <a:r>
              <a:rPr lang="en" u="sng">
                <a:solidFill>
                  <a:srgbClr val="1155CC"/>
                </a:solidFill>
                <a:hlinkClick r:id="rId3">
                  <a:extLst>
                    <a:ext uri="{A12FA001-AC4F-418D-AE19-62706E023703}">
                      <ahyp:hlinkClr xmlns:ahyp="http://schemas.microsoft.com/office/drawing/2018/hyperlinkcolor" val="tx"/>
                    </a:ext>
                  </a:extLst>
                </a:hlinkClick>
              </a:rPr>
              <a:t>Layouts and binding expressions</a:t>
            </a:r>
            <a:endParaRPr sz="1000"/>
          </a:p>
          <a:p>
            <a:pPr marL="0" lvl="0" indent="0" algn="l" rtl="0">
              <a:spcBef>
                <a:spcPts val="1415"/>
              </a:spcBef>
              <a:spcAft>
                <a:spcPts val="0"/>
              </a:spcAft>
              <a:buNone/>
            </a:pPr>
            <a:endParaRPr/>
          </a:p>
        </p:txBody>
      </p:sp>
    </p:spTree>
    <p:extLst>
      <p:ext uri="{BB962C8B-B14F-4D97-AF65-F5344CB8AC3E}">
        <p14:creationId xmlns:p14="http://schemas.microsoft.com/office/powerpoint/2010/main" val="5819197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b87eded92d_0_8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b87eded92d_0_8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11285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b87eded92d_0_8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b87eded92d_0_8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b87eded92d_0_8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b87eded92d_0_8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basic </a:t>
            </a:r>
            <a:r>
              <a:rPr lang="en">
                <a:latin typeface="Courier New"/>
                <a:ea typeface="Courier New"/>
                <a:cs typeface="Courier New"/>
                <a:sym typeface="Courier New"/>
              </a:rPr>
              <a:t>RecyclerView</a:t>
            </a:r>
            <a:r>
              <a:rPr lang="en"/>
              <a:t> adapter will need to override the following three functions: </a:t>
            </a:r>
            <a:endParaRPr/>
          </a:p>
          <a:p>
            <a:pPr marL="457200" lvl="0" indent="-298450" algn="l" rtl="0">
              <a:spcBef>
                <a:spcPts val="0"/>
              </a:spcBef>
              <a:spcAft>
                <a:spcPts val="0"/>
              </a:spcAft>
              <a:buSzPts val="1100"/>
              <a:buChar char="●"/>
            </a:pPr>
            <a:r>
              <a:rPr lang="en">
                <a:latin typeface="Courier New"/>
                <a:ea typeface="Courier New"/>
                <a:cs typeface="Courier New"/>
                <a:sym typeface="Courier New"/>
              </a:rPr>
              <a:t>getItemCount</a:t>
            </a:r>
            <a:r>
              <a:rPr lang="en"/>
              <a:t> returns the total number of items available in your list of data</a:t>
            </a:r>
            <a:endParaRPr/>
          </a:p>
          <a:p>
            <a:pPr marL="457200" lvl="0" indent="-298450" algn="l" rtl="0">
              <a:spcBef>
                <a:spcPts val="0"/>
              </a:spcBef>
              <a:spcAft>
                <a:spcPts val="0"/>
              </a:spcAft>
              <a:buSzPts val="1100"/>
              <a:buChar char="●"/>
            </a:pPr>
            <a:r>
              <a:rPr lang="en">
                <a:latin typeface="Courier New"/>
                <a:ea typeface="Courier New"/>
                <a:cs typeface="Courier New"/>
                <a:sym typeface="Courier New"/>
              </a:rPr>
              <a:t>onCreateViewHolder</a:t>
            </a:r>
            <a:r>
              <a:rPr lang="en"/>
              <a:t> is called to create a new list item layout</a:t>
            </a:r>
            <a:endParaRPr/>
          </a:p>
          <a:p>
            <a:pPr marL="457200" lvl="0" indent="-298450" algn="l" rtl="0">
              <a:spcBef>
                <a:spcPts val="0"/>
              </a:spcBef>
              <a:spcAft>
                <a:spcPts val="0"/>
              </a:spcAft>
              <a:buSzPts val="1100"/>
              <a:buChar char="●"/>
            </a:pPr>
            <a:r>
              <a:rPr lang="en">
                <a:latin typeface="Courier New"/>
                <a:ea typeface="Courier New"/>
                <a:cs typeface="Courier New"/>
                <a:sym typeface="Courier New"/>
              </a:rPr>
              <a:t>onBindViewHolder</a:t>
            </a:r>
            <a:r>
              <a:rPr lang="en"/>
              <a:t> is called when reusing a list item layout by updating the data that’s displayed within it</a:t>
            </a:r>
            <a:endParaRPr/>
          </a:p>
          <a:p>
            <a:pPr marL="0" lvl="0" indent="0" algn="l" rtl="0">
              <a:spcBef>
                <a:spcPts val="0"/>
              </a:spcBef>
              <a:spcAft>
                <a:spcPts val="0"/>
              </a:spcAft>
              <a:buNone/>
            </a:pPr>
            <a:endParaRPr/>
          </a:p>
          <a:p>
            <a:pPr marL="0" lvl="0" indent="0" algn="l" rtl="0">
              <a:spcBef>
                <a:spcPts val="0"/>
              </a:spcBef>
              <a:spcAft>
                <a:spcPts val="0"/>
              </a:spcAft>
              <a:buNone/>
            </a:pPr>
            <a:r>
              <a:rPr lang="en"/>
              <a:t>A </a:t>
            </a:r>
            <a:r>
              <a:rPr lang="en">
                <a:latin typeface="Courier New"/>
                <a:ea typeface="Courier New"/>
                <a:cs typeface="Courier New"/>
                <a:sym typeface="Courier New"/>
              </a:rPr>
              <a:t>ViewHolder</a:t>
            </a:r>
            <a:r>
              <a:rPr lang="en"/>
              <a:t> represents a list item layout and has references to all the views within the list item layout.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b="1"/>
              <a:t>Resources:</a:t>
            </a:r>
            <a:endParaRPr/>
          </a:p>
          <a:p>
            <a:pPr marL="457200" marR="360045" lvl="0" indent="-298450" algn="l" rtl="0">
              <a:spcBef>
                <a:spcPts val="0"/>
              </a:spcBef>
              <a:spcAft>
                <a:spcPts val="0"/>
              </a:spcAft>
              <a:buSzPts val="1100"/>
              <a:buChar char="●"/>
            </a:pPr>
            <a:r>
              <a:rPr lang="en" u="sng">
                <a:solidFill>
                  <a:srgbClr val="1155CC"/>
                </a:solidFill>
                <a:hlinkClick r:id="rId3">
                  <a:extLst>
                    <a:ext uri="{A12FA001-AC4F-418D-AE19-62706E023703}">
                      <ahyp:hlinkClr xmlns:ahyp="http://schemas.microsoft.com/office/drawing/2018/hyperlinkcolor" val="tx"/>
                    </a:ext>
                  </a:extLst>
                </a:hlinkClick>
              </a:rPr>
              <a:t>RecyclerView.Adapter</a:t>
            </a:r>
            <a:endParaRPr/>
          </a:p>
          <a:p>
            <a:pPr marL="457200" marR="360045" lvl="0" indent="-298450" algn="l" rtl="0">
              <a:spcBef>
                <a:spcPts val="0"/>
              </a:spcBef>
              <a:spcAft>
                <a:spcPts val="0"/>
              </a:spcAft>
              <a:buSzPts val="1100"/>
              <a:buChar char="●"/>
            </a:pPr>
            <a:r>
              <a:rPr lang="en" u="sng">
                <a:solidFill>
                  <a:srgbClr val="1155CC"/>
                </a:solidFill>
                <a:hlinkClick r:id="rId4">
                  <a:extLst>
                    <a:ext uri="{A12FA001-AC4F-418D-AE19-62706E023703}">
                      <ahyp:hlinkClr xmlns:ahyp="http://schemas.microsoft.com/office/drawing/2018/hyperlinkcolor" val="tx"/>
                    </a:ext>
                  </a:extLst>
                </a:hlinkClick>
              </a:rPr>
              <a:t>RecyclerView.ViewHolder</a:t>
            </a:r>
            <a:r>
              <a:rPr lang="en">
                <a:solidFill>
                  <a:schemeClr val="dk1"/>
                </a:solidFill>
              </a:rPr>
              <a: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b87eded92d_0_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b87eded92d_0_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
                <a:solidFill>
                  <a:schemeClr val="dk1"/>
                </a:solidFill>
              </a:rPr>
              <a:t>Unlike physical pixels (px), density-independent pixels take screen density (pixels per inch) into account. Using dp and adaptive layouts like ConstraintLayout, which we’ll cover shortly, you ensure that your design and layout will work well across different devices. </a:t>
            </a:r>
            <a:endParaRPr>
              <a:solidFill>
                <a:schemeClr val="dk1"/>
              </a:solidFill>
            </a:endParaRPr>
          </a:p>
          <a:p>
            <a:pPr marL="0" lvl="0" indent="0" algn="l" rtl="0">
              <a:lnSpc>
                <a:spcPct val="115000"/>
              </a:lnSpc>
              <a:spcBef>
                <a:spcPts val="1000"/>
              </a:spcBef>
              <a:spcAft>
                <a:spcPts val="0"/>
              </a:spcAft>
              <a:buNone/>
            </a:pPr>
            <a:r>
              <a:rPr lang="en">
                <a:solidFill>
                  <a:schemeClr val="dk1"/>
                </a:solidFill>
              </a:rPr>
              <a:t>A dp is computed by the formula shown above.</a:t>
            </a:r>
            <a:endParaRPr>
              <a:solidFill>
                <a:schemeClr val="dk1"/>
              </a:solidFill>
            </a:endParaRPr>
          </a:p>
          <a:p>
            <a:pPr marL="0" lvl="0" indent="0" algn="l" rtl="0">
              <a:lnSpc>
                <a:spcPct val="115000"/>
              </a:lnSpc>
              <a:spcBef>
                <a:spcPts val="0"/>
              </a:spcBef>
              <a:spcAft>
                <a:spcPts val="0"/>
              </a:spcAft>
              <a:buNone/>
            </a:pPr>
            <a:endParaRPr b="1">
              <a:solidFill>
                <a:schemeClr val="dk1"/>
              </a:solidFill>
            </a:endParaRPr>
          </a:p>
          <a:p>
            <a:pPr marL="0" lvl="0" indent="0" algn="l" rtl="0">
              <a:lnSpc>
                <a:spcPct val="115000"/>
              </a:lnSpc>
              <a:spcBef>
                <a:spcPts val="0"/>
              </a:spcBef>
              <a:spcAft>
                <a:spcPts val="0"/>
              </a:spcAft>
              <a:buNone/>
            </a:pPr>
            <a:r>
              <a:rPr lang="en" b="1">
                <a:solidFill>
                  <a:schemeClr val="dk1"/>
                </a:solidFill>
              </a:rPr>
              <a:t>Resource:</a:t>
            </a:r>
            <a:endParaRPr b="1">
              <a:solidFill>
                <a:schemeClr val="dk1"/>
              </a:solidFill>
            </a:endParaRPr>
          </a:p>
          <a:p>
            <a:pPr marL="457200" lvl="0" indent="-298450" algn="l" rtl="0">
              <a:lnSpc>
                <a:spcPct val="115000"/>
              </a:lnSpc>
              <a:spcBef>
                <a:spcPts val="0"/>
              </a:spcBef>
              <a:spcAft>
                <a:spcPts val="0"/>
              </a:spcAft>
              <a:buSzPts val="1100"/>
              <a:buChar char="●"/>
            </a:pPr>
            <a:r>
              <a:rPr lang="en" u="sng">
                <a:solidFill>
                  <a:schemeClr val="hlink"/>
                </a:solidFill>
                <a:hlinkClick r:id="rId3"/>
              </a:rPr>
              <a:t>Pixel density on Android</a:t>
            </a:r>
            <a:endParaRPr>
              <a:solidFill>
                <a:schemeClr val="dk1"/>
              </a:solidFill>
            </a:endParaRPr>
          </a:p>
          <a:p>
            <a:pPr marL="0" lvl="0" indent="0" algn="l" rtl="0">
              <a:lnSpc>
                <a:spcPct val="115000"/>
              </a:lnSpc>
              <a:spcBef>
                <a:spcPts val="1000"/>
              </a:spcBef>
              <a:spcAft>
                <a:spcPts val="0"/>
              </a:spcAft>
              <a:buNone/>
            </a:pPr>
            <a:endParaRPr sz="1800">
              <a:solidFill>
                <a:schemeClr val="dk1"/>
              </a:solidFill>
              <a:latin typeface="Roboto"/>
              <a:ea typeface="Roboto"/>
              <a:cs typeface="Roboto"/>
              <a:sym typeface="Roboto"/>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b87eded92d_0_8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b87eded92d_0_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When you have a large number of items in your list (greater than the amount of space on screen to display them all), don’t create a View for items that have not been scrolled to yet.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adapter’s </a:t>
            </a:r>
            <a:r>
              <a:rPr lang="en">
                <a:solidFill>
                  <a:schemeClr val="dk1"/>
                </a:solidFill>
                <a:latin typeface="Courier New"/>
                <a:ea typeface="Courier New"/>
                <a:cs typeface="Courier New"/>
                <a:sym typeface="Courier New"/>
              </a:rPr>
              <a:t>onCreateViewHolder()</a:t>
            </a:r>
            <a:r>
              <a:rPr lang="en">
                <a:solidFill>
                  <a:schemeClr val="dk1"/>
                </a:solidFill>
              </a:rPr>
              <a:t> method is called to create view holders for the number of items that can be displayed on the screen at one time. After that initial creation, when you scroll, the system removes offscreen list item views from the hierarchy, and calls </a:t>
            </a:r>
            <a:r>
              <a:rPr lang="en">
                <a:solidFill>
                  <a:schemeClr val="dk1"/>
                </a:solidFill>
                <a:latin typeface="Courier New"/>
                <a:ea typeface="Courier New"/>
                <a:cs typeface="Courier New"/>
                <a:sym typeface="Courier New"/>
              </a:rPr>
              <a:t>onBindViewHolder()</a:t>
            </a:r>
            <a:r>
              <a:rPr lang="en">
                <a:solidFill>
                  <a:schemeClr val="dk1"/>
                </a:solidFill>
              </a:rPr>
              <a:t> on the adapter to “recycle” the list item views and use them again. The values within the list item view are updated to reflect the data in the new list item (that’s about to appear on screen), and the list item view is added back to the view hierarchy. </a:t>
            </a:r>
            <a:endParaRPr>
              <a:solidFill>
                <a:schemeClr val="dk1"/>
              </a:solidFill>
            </a:endParaRPr>
          </a:p>
          <a:p>
            <a:pPr marL="0" lvl="0" indent="0" algn="l" rtl="0">
              <a:spcBef>
                <a:spcPts val="0"/>
              </a:spcBef>
              <a:spcAft>
                <a:spcPts val="0"/>
              </a:spcAft>
              <a:buClr>
                <a:schemeClr val="dk1"/>
              </a:buClr>
              <a:buSzPts val="1100"/>
              <a:buFont typeface="Arial"/>
              <a:buNone/>
            </a:pPr>
            <a:br>
              <a:rPr lang="en">
                <a:solidFill>
                  <a:schemeClr val="dk1"/>
                </a:solidFill>
              </a:rPr>
            </a:br>
            <a:r>
              <a:rPr lang="en">
                <a:solidFill>
                  <a:schemeClr val="dk1"/>
                </a:solidFill>
              </a:rPr>
              <a:t>Let’s look at the code for how to add a RecyclerView to your app.</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b87eded92d_0_8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b87eded92d_0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 add the </a:t>
            </a:r>
            <a:r>
              <a:rPr lang="en">
                <a:latin typeface="Courier New"/>
                <a:ea typeface="Courier New"/>
                <a:cs typeface="Courier New"/>
                <a:sym typeface="Courier New"/>
              </a:rPr>
              <a:t>RecyclerView</a:t>
            </a:r>
            <a:r>
              <a:rPr lang="en"/>
              <a:t> element to your layout. For example, if your app only has one Activity, include the </a:t>
            </a:r>
            <a:r>
              <a:rPr lang="en">
                <a:latin typeface="Courier New"/>
                <a:ea typeface="Courier New"/>
                <a:cs typeface="Courier New"/>
                <a:sym typeface="Courier New"/>
              </a:rPr>
              <a:t>RecyclerView</a:t>
            </a:r>
            <a:r>
              <a:rPr lang="en"/>
              <a:t> in the layout XML file for that Activity. Be sure to include the </a:t>
            </a:r>
            <a:r>
              <a:rPr lang="en">
                <a:latin typeface="Courier New"/>
                <a:ea typeface="Courier New"/>
                <a:cs typeface="Courier New"/>
                <a:sym typeface="Courier New"/>
              </a:rPr>
              <a:t>RecyclerView</a:t>
            </a:r>
            <a:r>
              <a:rPr lang="en"/>
              <a:t> library as a dependency in your </a:t>
            </a:r>
            <a:r>
              <a:rPr lang="en">
                <a:latin typeface="Courier New"/>
                <a:ea typeface="Courier New"/>
                <a:cs typeface="Courier New"/>
                <a:sym typeface="Courier New"/>
              </a:rPr>
              <a:t>build.gradle</a:t>
            </a:r>
            <a:r>
              <a:rPr lang="en"/>
              <a:t> file.</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b87eded92d_0_8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b87eded92d_0_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 a new layout file that represents a list item layout (in this case a </a:t>
            </a:r>
            <a:r>
              <a:rPr lang="en">
                <a:latin typeface="Courier New"/>
                <a:ea typeface="Courier New"/>
                <a:cs typeface="Courier New"/>
                <a:sym typeface="Courier New"/>
              </a:rPr>
              <a:t>FrameLayout</a:t>
            </a:r>
            <a:r>
              <a:rPr lang="en"/>
              <a:t> that contains a single </a:t>
            </a:r>
            <a:r>
              <a:rPr lang="en">
                <a:latin typeface="Courier New"/>
                <a:ea typeface="Courier New"/>
                <a:cs typeface="Courier New"/>
                <a:sym typeface="Courier New"/>
              </a:rPr>
              <a:t>TextView</a:t>
            </a:r>
            <a:r>
              <a:rPr lang="en"/>
              <a:t>). This list item layout is used for each entry in the list.</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b87eded92d_0_8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b87eded92d_0_8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Transitions: 3 clicks</a:t>
            </a:r>
            <a:endParaRPr b="1"/>
          </a:p>
          <a:p>
            <a:pPr marL="0" lvl="0" indent="0" algn="l" rtl="0">
              <a:spcBef>
                <a:spcPts val="1000"/>
              </a:spcBef>
              <a:spcAft>
                <a:spcPts val="0"/>
              </a:spcAft>
              <a:buNone/>
            </a:pPr>
            <a:r>
              <a:rPr lang="en"/>
              <a:t>Next, create a list adapter to create </a:t>
            </a:r>
            <a:r>
              <a:rPr lang="en">
                <a:solidFill>
                  <a:schemeClr val="dk1"/>
                </a:solidFill>
              </a:rPr>
              <a:t>list items for the </a:t>
            </a:r>
            <a:r>
              <a:rPr lang="en">
                <a:solidFill>
                  <a:schemeClr val="dk1"/>
                </a:solidFill>
                <a:latin typeface="Courier New"/>
                <a:ea typeface="Courier New"/>
                <a:cs typeface="Courier New"/>
                <a:sym typeface="Courier New"/>
              </a:rPr>
              <a:t>RecyclerView</a:t>
            </a:r>
            <a:r>
              <a:rPr lang="en"/>
              <a:t>. </a:t>
            </a:r>
            <a:endParaRPr/>
          </a:p>
          <a:p>
            <a:pPr marL="457200" lvl="0" indent="-298450" algn="l" rtl="0">
              <a:lnSpc>
                <a:spcPct val="115000"/>
              </a:lnSpc>
              <a:spcBef>
                <a:spcPts val="1000"/>
              </a:spcBef>
              <a:spcAft>
                <a:spcPts val="0"/>
              </a:spcAft>
              <a:buSzPts val="1100"/>
              <a:buAutoNum type="arabicPeriod"/>
            </a:pPr>
            <a:r>
              <a:rPr lang="en"/>
              <a:t>Create a new Adapter </a:t>
            </a:r>
            <a:r>
              <a:rPr lang="en">
                <a:solidFill>
                  <a:schemeClr val="dk1"/>
                </a:solidFill>
              </a:rPr>
              <a:t>class (</a:t>
            </a:r>
            <a:r>
              <a:rPr lang="en">
                <a:latin typeface="Courier New"/>
                <a:ea typeface="Courier New"/>
                <a:cs typeface="Courier New"/>
                <a:sym typeface="Courier New"/>
              </a:rPr>
              <a:t>MyAdapter</a:t>
            </a:r>
            <a:r>
              <a:rPr lang="en"/>
              <a:t>) that extends from </a:t>
            </a:r>
            <a:r>
              <a:rPr lang="en">
                <a:latin typeface="Courier New"/>
                <a:ea typeface="Courier New"/>
                <a:cs typeface="Courier New"/>
                <a:sym typeface="Courier New"/>
              </a:rPr>
              <a:t>RecyclerView.Adapter</a:t>
            </a:r>
            <a:r>
              <a:rPr lang="en"/>
              <a:t>. </a:t>
            </a:r>
            <a:endParaRPr/>
          </a:p>
          <a:p>
            <a:pPr marL="457200" lvl="0" indent="-298450" algn="l" rtl="0">
              <a:lnSpc>
                <a:spcPct val="115000"/>
              </a:lnSpc>
              <a:spcBef>
                <a:spcPts val="0"/>
              </a:spcBef>
              <a:spcAft>
                <a:spcPts val="0"/>
              </a:spcAft>
              <a:buSzPts val="1100"/>
              <a:buAutoNum type="arabicPeriod"/>
            </a:pPr>
            <a:r>
              <a:rPr lang="en">
                <a:solidFill>
                  <a:schemeClr val="dk1"/>
                </a:solidFill>
              </a:rPr>
              <a:t>Define a custom </a:t>
            </a:r>
            <a:r>
              <a:rPr lang="en">
                <a:solidFill>
                  <a:schemeClr val="dk1"/>
                </a:solidFill>
                <a:latin typeface="Courier New"/>
                <a:ea typeface="Courier New"/>
                <a:cs typeface="Courier New"/>
                <a:sym typeface="Courier New"/>
              </a:rPr>
              <a:t>ViewHolder</a:t>
            </a:r>
            <a:r>
              <a:rPr lang="en">
                <a:solidFill>
                  <a:schemeClr val="dk1"/>
                </a:solidFill>
              </a:rPr>
              <a:t> class that will hold the views in the layout for a single list item.</a:t>
            </a:r>
            <a:endParaRPr/>
          </a:p>
          <a:p>
            <a:pPr marL="457200" lvl="0" indent="-298450" algn="l" rtl="0">
              <a:lnSpc>
                <a:spcPct val="115000"/>
              </a:lnSpc>
              <a:spcBef>
                <a:spcPts val="0"/>
              </a:spcBef>
              <a:spcAft>
                <a:spcPts val="0"/>
              </a:spcAft>
              <a:buSzPts val="1100"/>
              <a:buAutoNum type="arabicPeriod"/>
            </a:pPr>
            <a:r>
              <a:rPr lang="en"/>
              <a:t>Override the 3 methods from </a:t>
            </a:r>
            <a:r>
              <a:rPr lang="en">
                <a:latin typeface="Courier New"/>
                <a:ea typeface="Courier New"/>
                <a:cs typeface="Courier New"/>
                <a:sym typeface="Courier New"/>
              </a:rPr>
              <a:t>RecyclerView.Adapter</a:t>
            </a:r>
            <a:r>
              <a:rPr lang="en"/>
              <a:t> class: </a:t>
            </a:r>
            <a:endParaRPr/>
          </a:p>
          <a:p>
            <a:pPr marL="914400" lvl="1" indent="-298450" algn="l" rtl="0">
              <a:lnSpc>
                <a:spcPct val="100000"/>
              </a:lnSpc>
              <a:spcBef>
                <a:spcPts val="0"/>
              </a:spcBef>
              <a:spcAft>
                <a:spcPts val="0"/>
              </a:spcAft>
              <a:buSzPts val="1100"/>
              <a:buFont typeface="Courier New"/>
              <a:buChar char="○"/>
            </a:pPr>
            <a:r>
              <a:rPr lang="en">
                <a:latin typeface="Courier New"/>
                <a:ea typeface="Courier New"/>
                <a:cs typeface="Courier New"/>
                <a:sym typeface="Courier New"/>
              </a:rPr>
              <a:t>onCreateViewHolder</a:t>
            </a:r>
            <a:endParaRPr>
              <a:latin typeface="Courier New"/>
              <a:ea typeface="Courier New"/>
              <a:cs typeface="Courier New"/>
              <a:sym typeface="Courier New"/>
            </a:endParaRPr>
          </a:p>
          <a:p>
            <a:pPr marL="914400" lvl="1" indent="-298450" algn="l" rtl="0">
              <a:lnSpc>
                <a:spcPct val="100000"/>
              </a:lnSpc>
              <a:spcBef>
                <a:spcPts val="0"/>
              </a:spcBef>
              <a:spcAft>
                <a:spcPts val="0"/>
              </a:spcAft>
              <a:buSzPts val="1100"/>
              <a:buFont typeface="Courier New"/>
              <a:buChar char="○"/>
            </a:pPr>
            <a:r>
              <a:rPr lang="en">
                <a:latin typeface="Courier New"/>
                <a:ea typeface="Courier New"/>
                <a:cs typeface="Courier New"/>
                <a:sym typeface="Courier New"/>
              </a:rPr>
              <a:t>onBindViewHolder</a:t>
            </a:r>
            <a:endParaRPr>
              <a:latin typeface="Courier New"/>
              <a:ea typeface="Courier New"/>
              <a:cs typeface="Courier New"/>
              <a:sym typeface="Courier New"/>
            </a:endParaRPr>
          </a:p>
          <a:p>
            <a:pPr marL="914400" lvl="1" indent="-298450" algn="l" rtl="0">
              <a:lnSpc>
                <a:spcPct val="115000"/>
              </a:lnSpc>
              <a:spcBef>
                <a:spcPts val="0"/>
              </a:spcBef>
              <a:spcAft>
                <a:spcPts val="0"/>
              </a:spcAft>
              <a:buSzPts val="1100"/>
              <a:buFont typeface="Courier New"/>
              <a:buChar char="○"/>
            </a:pPr>
            <a:r>
              <a:rPr lang="en">
                <a:latin typeface="Courier New"/>
                <a:ea typeface="Courier New"/>
                <a:cs typeface="Courier New"/>
                <a:sym typeface="Courier New"/>
              </a:rPr>
              <a:t>getItemCount</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b87eded92d_0_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b87eded92d_0_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Then make these changes in the </a:t>
            </a:r>
            <a:r>
              <a:rPr lang="en">
                <a:latin typeface="Courier New"/>
                <a:ea typeface="Courier New"/>
                <a:cs typeface="Courier New"/>
                <a:sym typeface="Courier New"/>
              </a:rPr>
              <a:t>MainActivity</a:t>
            </a:r>
            <a:r>
              <a:rPr lang="en"/>
              <a:t> file.</a:t>
            </a:r>
            <a:endParaRPr/>
          </a:p>
          <a:p>
            <a:pPr marL="0" lvl="0" indent="0" algn="l" rtl="0">
              <a:spcBef>
                <a:spcPts val="0"/>
              </a:spcBef>
              <a:spcAft>
                <a:spcPts val="0"/>
              </a:spcAft>
              <a:buNone/>
            </a:pPr>
            <a:endParaRPr/>
          </a:p>
          <a:p>
            <a:pPr marL="457200" lvl="0" indent="-298450" algn="l" rtl="0">
              <a:spcBef>
                <a:spcPts val="0"/>
              </a:spcBef>
              <a:spcAft>
                <a:spcPts val="0"/>
              </a:spcAft>
              <a:buSzPts val="1100"/>
              <a:buAutoNum type="arabicPeriod"/>
            </a:pPr>
            <a:r>
              <a:rPr lang="en"/>
              <a:t>Find a reference to the </a:t>
            </a:r>
            <a:r>
              <a:rPr lang="en">
                <a:latin typeface="Courier New"/>
                <a:ea typeface="Courier New"/>
                <a:cs typeface="Courier New"/>
                <a:sym typeface="Courier New"/>
              </a:rPr>
              <a:t>RecyclerView</a:t>
            </a:r>
            <a:r>
              <a:rPr lang="en"/>
              <a:t> in the layout. </a:t>
            </a:r>
            <a:endParaRPr/>
          </a:p>
          <a:p>
            <a:pPr marL="457200" lvl="0" indent="-298450" algn="l" rtl="0">
              <a:spcBef>
                <a:spcPts val="0"/>
              </a:spcBef>
              <a:spcAft>
                <a:spcPts val="0"/>
              </a:spcAft>
              <a:buSzPts val="1100"/>
              <a:buAutoNum type="arabicPeriod"/>
            </a:pPr>
            <a:r>
              <a:rPr lang="en"/>
              <a:t>Set a Layout Manager on it. </a:t>
            </a:r>
            <a:r>
              <a:rPr lang="en">
                <a:latin typeface="Courier New"/>
                <a:ea typeface="Courier New"/>
                <a:cs typeface="Courier New"/>
                <a:sym typeface="Courier New"/>
              </a:rPr>
              <a:t>LinearLayoutManager</a:t>
            </a:r>
            <a:r>
              <a:rPr lang="en"/>
              <a:t> or </a:t>
            </a:r>
            <a:r>
              <a:rPr lang="en">
                <a:latin typeface="Courier New"/>
                <a:ea typeface="Courier New"/>
                <a:cs typeface="Courier New"/>
                <a:sym typeface="Courier New"/>
              </a:rPr>
              <a:t>GridLayoutManager</a:t>
            </a:r>
            <a:r>
              <a:rPr lang="en"/>
              <a:t> are standard ones provided for you, but you can define your own. </a:t>
            </a:r>
            <a:endParaRPr/>
          </a:p>
          <a:p>
            <a:pPr marL="457200" lvl="0" indent="-298450" algn="l" rtl="0">
              <a:spcBef>
                <a:spcPts val="0"/>
              </a:spcBef>
              <a:spcAft>
                <a:spcPts val="0"/>
              </a:spcAft>
              <a:buSzPts val="1100"/>
              <a:buAutoNum type="arabicPeriod"/>
            </a:pPr>
            <a:r>
              <a:rPr lang="en"/>
              <a:t>Initialize an instance of your custom adapter, and set the adapter on the </a:t>
            </a:r>
            <a:r>
              <a:rPr lang="en">
                <a:latin typeface="Courier New"/>
                <a:ea typeface="Courier New"/>
                <a:cs typeface="Courier New"/>
                <a:sym typeface="Courier New"/>
              </a:rPr>
              <a:t>RecyclerView</a:t>
            </a:r>
            <a:r>
              <a:rPr lang="en"/>
              <a:t> so that the adapter can populate the list items in the </a:t>
            </a:r>
            <a:r>
              <a:rPr lang="en">
                <a:latin typeface="Courier New"/>
                <a:ea typeface="Courier New"/>
                <a:cs typeface="Courier New"/>
                <a:sym typeface="Courier New"/>
              </a:rPr>
              <a:t>RecyclerView</a:t>
            </a:r>
            <a:r>
              <a:rPr lang="en"/>
              <a:t>.</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b87eded92d_0_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b87eded92d_0_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b87eded92d_0_9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b87eded92d_0_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b87eded92d_0_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b87eded92d_0_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b87eded92d_0_9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b87eded92d_0_9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b87eded92d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b87eded92d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Screens are organized in several density buckets, from low density (~120 dpi), up to extra-extra-extra-high density(~640dpi). Most consumer devices currently fall between hdpi and </a:t>
            </a:r>
            <a:r>
              <a:rPr lang="en" i="1"/>
              <a:t>xxx</a:t>
            </a:r>
            <a:r>
              <a:rPr lang="en"/>
              <a:t>hdpi, with flagship phones on the high end. Although using dp ensures that your layouts work well in most cases, you should still check your app on devices in different density buckets. You can test multiple devices with the emulator.  </a:t>
            </a:r>
            <a:endParaRPr/>
          </a:p>
          <a:p>
            <a:pPr marL="0" lvl="0" indent="0" algn="l" rtl="0">
              <a:spcBef>
                <a:spcPts val="0"/>
              </a:spcBef>
              <a:spcAft>
                <a:spcPts val="0"/>
              </a:spcAft>
              <a:buNone/>
            </a:pPr>
            <a:endParaRPr/>
          </a:p>
          <a:p>
            <a:pPr marL="0" lvl="0" indent="0" algn="l" rtl="0">
              <a:spcBef>
                <a:spcPts val="0"/>
              </a:spcBef>
              <a:spcAft>
                <a:spcPts val="0"/>
              </a:spcAft>
              <a:buNone/>
            </a:pPr>
            <a:r>
              <a:rPr lang="en" b="1"/>
              <a:t>Resources:</a:t>
            </a:r>
            <a:endParaRPr b="1"/>
          </a:p>
          <a:p>
            <a:pPr marL="457200" marR="360045" lvl="0" indent="-298450" algn="l" rtl="0">
              <a:lnSpc>
                <a:spcPct val="115000"/>
              </a:lnSpc>
              <a:spcBef>
                <a:spcPts val="0"/>
              </a:spcBef>
              <a:spcAft>
                <a:spcPts val="0"/>
              </a:spcAft>
              <a:buSzPts val="1100"/>
              <a:buFont typeface="Roboto"/>
              <a:buChar char="●"/>
            </a:pPr>
            <a:r>
              <a:rPr lang="en" u="sng">
                <a:solidFill>
                  <a:srgbClr val="1155CC"/>
                </a:solidFill>
                <a:latin typeface="Roboto"/>
                <a:ea typeface="Roboto"/>
                <a:cs typeface="Roboto"/>
                <a:sym typeface="Roboto"/>
                <a:hlinkClick r:id="rId3">
                  <a:extLst>
                    <a:ext uri="{A12FA001-AC4F-418D-AE19-62706E023703}">
                      <ahyp:hlinkClr xmlns:ahyp="http://schemas.microsoft.com/office/drawing/2018/hyperlinkcolor" val="tx"/>
                    </a:ext>
                  </a:extLst>
                </a:hlinkClick>
              </a:rPr>
              <a:t>Support different pixel densities</a:t>
            </a:r>
            <a:r>
              <a:rPr lang="en">
                <a:solidFill>
                  <a:schemeClr val="dk1"/>
                </a:solidFill>
                <a:latin typeface="Roboto"/>
                <a:ea typeface="Roboto"/>
                <a:cs typeface="Roboto"/>
                <a:sym typeface="Roboto"/>
              </a:rPr>
              <a:t> </a:t>
            </a:r>
            <a:endParaRPr>
              <a:solidFill>
                <a:schemeClr val="dk1"/>
              </a:solidFill>
              <a:latin typeface="Roboto"/>
              <a:ea typeface="Roboto"/>
              <a:cs typeface="Roboto"/>
              <a:sym typeface="Roboto"/>
            </a:endParaRPr>
          </a:p>
          <a:p>
            <a:pPr marL="457200" marR="360045" lvl="0" indent="-298450" algn="l" rtl="0">
              <a:lnSpc>
                <a:spcPct val="115000"/>
              </a:lnSpc>
              <a:spcBef>
                <a:spcPts val="0"/>
              </a:spcBef>
              <a:spcAft>
                <a:spcPts val="0"/>
              </a:spcAft>
              <a:buSzPts val="1100"/>
              <a:buChar char="●"/>
            </a:pPr>
            <a:r>
              <a:rPr lang="en" u="sng">
                <a:solidFill>
                  <a:srgbClr val="1155CC"/>
                </a:solidFill>
                <a:latin typeface="Roboto"/>
                <a:ea typeface="Roboto"/>
                <a:cs typeface="Roboto"/>
                <a:sym typeface="Roboto"/>
                <a:hlinkClick r:id="rId4">
                  <a:extLst>
                    <a:ext uri="{A12FA001-AC4F-418D-AE19-62706E023703}">
                      <ahyp:hlinkClr xmlns:ahyp="http://schemas.microsoft.com/office/drawing/2018/hyperlinkcolor" val="tx"/>
                    </a:ext>
                  </a:extLst>
                </a:hlinkClick>
              </a:rPr>
              <a:t>Device M</a:t>
            </a:r>
            <a:r>
              <a:rPr lang="en" sz="1200" u="sng">
                <a:solidFill>
                  <a:srgbClr val="1155CC"/>
                </a:solidFill>
                <a:latin typeface="Roboto"/>
                <a:ea typeface="Roboto"/>
                <a:cs typeface="Roboto"/>
                <a:sym typeface="Roboto"/>
                <a:hlinkClick r:id="rId4">
                  <a:extLst>
                    <a:ext uri="{A12FA001-AC4F-418D-AE19-62706E023703}">
                      <ahyp:hlinkClr xmlns:ahyp="http://schemas.microsoft.com/office/drawing/2018/hyperlinkcolor" val="tx"/>
                    </a:ext>
                  </a:extLst>
                </a:hlinkClick>
              </a:rPr>
              <a:t>etrics</a:t>
            </a:r>
            <a:endParaRPr>
              <a:latin typeface="Roboto"/>
              <a:ea typeface="Roboto"/>
              <a:cs typeface="Roboto"/>
              <a:sym typeface="Roboto"/>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b87eded92d_0_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b87eded92d_0_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Android draws information on the screen, three distinct passes happen in quick succession: </a:t>
            </a:r>
            <a:endParaRPr/>
          </a:p>
          <a:p>
            <a:pPr marL="457200" lvl="0" indent="-298450" algn="l" rtl="0">
              <a:spcBef>
                <a:spcPts val="600"/>
              </a:spcBef>
              <a:spcAft>
                <a:spcPts val="0"/>
              </a:spcAft>
              <a:buSzPts val="1100"/>
              <a:buChar char="●"/>
            </a:pPr>
            <a:r>
              <a:rPr lang="en" b="1"/>
              <a:t>Measure</a:t>
            </a:r>
            <a:r>
              <a:rPr lang="en"/>
              <a:t> pass - calculate </a:t>
            </a:r>
            <a:r>
              <a:rPr lang="en">
                <a:solidFill>
                  <a:schemeClr val="dk1"/>
                </a:solidFill>
              </a:rPr>
              <a:t>the precise dimensions of each </a:t>
            </a:r>
            <a:r>
              <a:rPr lang="en">
                <a:solidFill>
                  <a:schemeClr val="dk1"/>
                </a:solidFill>
                <a:latin typeface="Courier New"/>
                <a:ea typeface="Courier New"/>
                <a:cs typeface="Courier New"/>
                <a:sym typeface="Courier New"/>
              </a:rPr>
              <a:t>View</a:t>
            </a:r>
            <a:r>
              <a:rPr lang="en">
                <a:solidFill>
                  <a:schemeClr val="dk1"/>
                </a:solidFill>
              </a:rPr>
              <a:t>, including expensive operations like </a:t>
            </a:r>
            <a:r>
              <a:rPr lang="en">
                <a:solidFill>
                  <a:schemeClr val="dk1"/>
                </a:solidFill>
                <a:latin typeface="Courier New"/>
                <a:ea typeface="Courier New"/>
                <a:cs typeface="Courier New"/>
                <a:sym typeface="Courier New"/>
              </a:rPr>
              <a:t>wrap_contents</a:t>
            </a:r>
            <a:r>
              <a:rPr lang="en">
                <a:solidFill>
                  <a:schemeClr val="dk1"/>
                </a:solidFill>
              </a:rPr>
              <a:t> you used. </a:t>
            </a:r>
            <a:endParaRPr/>
          </a:p>
          <a:p>
            <a:pPr marL="457200" lvl="0" indent="-298450" algn="l" rtl="0">
              <a:spcBef>
                <a:spcPts val="0"/>
              </a:spcBef>
              <a:spcAft>
                <a:spcPts val="0"/>
              </a:spcAft>
              <a:buSzPts val="1100"/>
              <a:buChar char="●"/>
            </a:pPr>
            <a:r>
              <a:rPr lang="en" b="1"/>
              <a:t>Layout</a:t>
            </a:r>
            <a:r>
              <a:rPr lang="en"/>
              <a:t> pass - align </a:t>
            </a:r>
            <a:r>
              <a:rPr lang="en">
                <a:solidFill>
                  <a:schemeClr val="dk1"/>
                </a:solidFill>
              </a:rPr>
              <a:t>views</a:t>
            </a:r>
            <a:r>
              <a:rPr lang="en"/>
              <a:t> based on the rules of the layout manager. </a:t>
            </a:r>
            <a:endParaRPr/>
          </a:p>
          <a:p>
            <a:pPr marL="457200" lvl="0" indent="-298450" algn="l" rtl="0">
              <a:spcBef>
                <a:spcPts val="0"/>
              </a:spcBef>
              <a:spcAft>
                <a:spcPts val="0"/>
              </a:spcAft>
              <a:buSzPts val="1100"/>
              <a:buChar char="●"/>
            </a:pPr>
            <a:r>
              <a:rPr lang="en" b="1">
                <a:solidFill>
                  <a:schemeClr val="dk1"/>
                </a:solidFill>
              </a:rPr>
              <a:t>Draw</a:t>
            </a:r>
            <a:r>
              <a:rPr lang="en">
                <a:solidFill>
                  <a:schemeClr val="dk1"/>
                </a:solidFill>
              </a:rPr>
              <a:t> - render the results based on the previous two steps.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b87eded92d_0_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b87eded92d_0_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 matter the shape of a widget, when it comes to drawing it on-screen, the draw calls are bounded by rectangles, which serve as an invisible border to the </a:t>
            </a:r>
            <a:r>
              <a:rPr lang="en">
                <a:latin typeface="Courier New"/>
                <a:ea typeface="Courier New"/>
                <a:cs typeface="Courier New"/>
                <a:sym typeface="Courier New"/>
              </a:rPr>
              <a:t>View</a:t>
            </a:r>
            <a:r>
              <a:rPr lang="en"/>
              <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b87eded92d_0_5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b87eded92d_0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add whitespace between views by adding padding, and/or a margin. Padding adjusts the amount of space inside that invisible border, but the </a:t>
            </a:r>
            <a:r>
              <a:rPr lang="en">
                <a:latin typeface="Courier New"/>
                <a:ea typeface="Courier New"/>
                <a:cs typeface="Courier New"/>
                <a:sym typeface="Courier New"/>
              </a:rPr>
              <a:t>View</a:t>
            </a:r>
            <a:r>
              <a:rPr lang="en"/>
              <a:t> doesn’t change its relationship to other views. Margin, on the other hand, determines the amount of external space between a </a:t>
            </a:r>
            <a:r>
              <a:rPr lang="en">
                <a:latin typeface="Courier New"/>
                <a:ea typeface="Courier New"/>
                <a:cs typeface="Courier New"/>
                <a:sym typeface="Courier New"/>
              </a:rPr>
              <a:t>View</a:t>
            </a:r>
            <a:r>
              <a:rPr lang="en"/>
              <a:t> and other views around it.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apache.org/licenses/LICENSE-2.0" TargetMode="Externa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Lesson Tittle">
  <p:cSld name="BLANK_2">
    <p:spTree>
      <p:nvGrpSpPr>
        <p:cNvPr id="1" name="Shape 57"/>
        <p:cNvGrpSpPr/>
        <p:nvPr/>
      </p:nvGrpSpPr>
      <p:grpSpPr>
        <a:xfrm>
          <a:off x="0" y="0"/>
          <a:ext cx="0" cy="0"/>
          <a:chOff x="0" y="0"/>
          <a:chExt cx="0" cy="0"/>
        </a:xfrm>
      </p:grpSpPr>
      <p:sp>
        <p:nvSpPr>
          <p:cNvPr id="58" name="Google Shape;58;p14"/>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14"/>
          <p:cNvSpPr txBox="1">
            <a:spLocks noGrp="1"/>
          </p:cNvSpPr>
          <p:nvPr>
            <p:ph type="sldNum" idx="2"/>
          </p:nvPr>
        </p:nvSpPr>
        <p:spPr>
          <a:xfrm>
            <a:off x="8548658" y="4739417"/>
            <a:ext cx="548700" cy="393600"/>
          </a:xfrm>
          <a:prstGeom prst="rect">
            <a:avLst/>
          </a:prstGeom>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60" name="Google Shape;60;p14"/>
          <p:cNvSpPr txBox="1">
            <a:spLocks noGrp="1"/>
          </p:cNvSpPr>
          <p:nvPr>
            <p:ph type="sldNum" idx="3"/>
          </p:nvPr>
        </p:nvSpPr>
        <p:spPr>
          <a:xfrm>
            <a:off x="8548658" y="4739417"/>
            <a:ext cx="548700" cy="393600"/>
          </a:xfrm>
          <a:prstGeom prst="rect">
            <a:avLst/>
          </a:prstGeom>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61" name="Google Shape;61;p14"/>
          <p:cNvSpPr txBox="1">
            <a:spLocks noGrp="1"/>
          </p:cNvSpPr>
          <p:nvPr>
            <p:ph type="subTitle" idx="1"/>
          </p:nvPr>
        </p:nvSpPr>
        <p:spPr>
          <a:xfrm>
            <a:off x="265500" y="564125"/>
            <a:ext cx="4045200" cy="5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rgbClr val="FAFAFA"/>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 name="Google Shape;62;p14"/>
          <p:cNvSpPr txBox="1"/>
          <p:nvPr/>
        </p:nvSpPr>
        <p:spPr>
          <a:xfrm>
            <a:off x="5610875" y="4703625"/>
            <a:ext cx="2686500" cy="43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900" i="1">
                <a:solidFill>
                  <a:srgbClr val="666666"/>
                </a:solidFill>
                <a:latin typeface="Open Sans"/>
                <a:ea typeface="Open Sans"/>
                <a:cs typeface="Open Sans"/>
                <a:sym typeface="Open Sans"/>
              </a:rPr>
              <a:t>This work is licensed under the </a:t>
            </a:r>
            <a:r>
              <a:rPr lang="en" sz="900" i="1" u="sng">
                <a:solidFill>
                  <a:srgbClr val="666666"/>
                </a:solid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Apache 2 license</a:t>
            </a:r>
            <a:r>
              <a:rPr lang="en" sz="900" i="1">
                <a:solidFill>
                  <a:srgbClr val="666666"/>
                </a:solidFill>
                <a:latin typeface="Roboto"/>
                <a:ea typeface="Roboto"/>
                <a:cs typeface="Roboto"/>
                <a:sym typeface="Roboto"/>
              </a:rPr>
              <a:t>.</a:t>
            </a:r>
            <a:endParaRPr sz="900" i="1">
              <a:solidFill>
                <a:srgbClr val="666666"/>
              </a:solidFill>
              <a:latin typeface="Roboto"/>
              <a:ea typeface="Roboto"/>
              <a:cs typeface="Roboto"/>
              <a:sym typeface="Roboto"/>
            </a:endParaRPr>
          </a:p>
        </p:txBody>
      </p:sp>
      <p:pic>
        <p:nvPicPr>
          <p:cNvPr id="63" name="Google Shape;63;p14"/>
          <p:cNvPicPr preferRelativeResize="0"/>
          <p:nvPr/>
        </p:nvPicPr>
        <p:blipFill>
          <a:blip r:embed="rId3">
            <a:alphaModFix/>
          </a:blip>
          <a:stretch>
            <a:fillRect/>
          </a:stretch>
        </p:blipFill>
        <p:spPr>
          <a:xfrm>
            <a:off x="0" y="0"/>
            <a:ext cx="9144000" cy="4670926"/>
          </a:xfrm>
          <a:prstGeom prst="rect">
            <a:avLst/>
          </a:prstGeom>
          <a:noFill/>
          <a:ln>
            <a:noFill/>
          </a:ln>
        </p:spPr>
      </p:pic>
      <p:sp>
        <p:nvSpPr>
          <p:cNvPr id="64" name="Google Shape;64;p14"/>
          <p:cNvSpPr txBox="1"/>
          <p:nvPr/>
        </p:nvSpPr>
        <p:spPr>
          <a:xfrm>
            <a:off x="773225" y="1934325"/>
            <a:ext cx="3754800" cy="197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solidFill>
                <a:srgbClr val="FAFAFA"/>
              </a:solidFill>
              <a:latin typeface="Google Sans"/>
              <a:ea typeface="Google Sans"/>
              <a:cs typeface="Google Sans"/>
              <a:sym typeface="Google Sans"/>
            </a:endParaRPr>
          </a:p>
        </p:txBody>
      </p:sp>
      <p:sp>
        <p:nvSpPr>
          <p:cNvPr id="65" name="Google Shape;65;p14"/>
          <p:cNvSpPr txBox="1"/>
          <p:nvPr/>
        </p:nvSpPr>
        <p:spPr>
          <a:xfrm>
            <a:off x="2307203" y="4761300"/>
            <a:ext cx="28422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000" b="1">
                <a:solidFill>
                  <a:srgbClr val="757575"/>
                </a:solidFill>
                <a:latin typeface="Roboto"/>
                <a:ea typeface="Roboto"/>
                <a:cs typeface="Roboto"/>
                <a:sym typeface="Roboto"/>
              </a:rPr>
              <a:t>Android Development with Kotlin v1.0</a:t>
            </a:r>
            <a:endParaRPr sz="1000">
              <a:solidFill>
                <a:srgbClr val="757575"/>
              </a:solidFill>
              <a:latin typeface="Roboto"/>
              <a:ea typeface="Roboto"/>
              <a:cs typeface="Roboto"/>
              <a:sym typeface="Roboto"/>
            </a:endParaRPr>
          </a:p>
        </p:txBody>
      </p:sp>
    </p:spTree>
  </p:cSld>
  <p:clrMapOvr>
    <a:masterClrMapping/>
  </p:clrMapOvr>
  <p:extLst>
    <p:ext uri="{DCECCB84-F9BA-43D5-87BE-67443E8EF086}">
      <p15:sldGuideLst xmlns:p15="http://schemas.microsoft.com/office/powerpoint/2012/main">
        <p15:guide id="1" orient="horz" pos="313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073042"/>
        </a:solid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xfrm>
            <a:off x="311700" y="0"/>
            <a:ext cx="8520600" cy="4661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AFAFA"/>
              </a:buClr>
              <a:buSzPts val="5200"/>
              <a:buNone/>
              <a:defRPr sz="5200">
                <a:solidFill>
                  <a:srgbClr val="FAFAFA"/>
                </a:solidFill>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68" name="Google Shape;68;p15"/>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9" name="Google Shape;69;p15"/>
          <p:cNvSpPr txBox="1"/>
          <p:nvPr/>
        </p:nvSpPr>
        <p:spPr>
          <a:xfrm>
            <a:off x="2297350" y="4761300"/>
            <a:ext cx="25896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000" b="1">
                <a:solidFill>
                  <a:srgbClr val="757575"/>
                </a:solidFill>
                <a:latin typeface="Roboto"/>
                <a:ea typeface="Roboto"/>
                <a:cs typeface="Roboto"/>
                <a:sym typeface="Roboto"/>
              </a:rPr>
              <a:t>Android Development with Kotlin</a:t>
            </a:r>
            <a:endParaRPr sz="1000">
              <a:solidFill>
                <a:srgbClr val="757575"/>
              </a:solidFill>
              <a:latin typeface="Roboto"/>
              <a:ea typeface="Roboto"/>
              <a:cs typeface="Roboto"/>
              <a:sym typeface="Roboto"/>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rgbClr val="FFFFFF"/>
        </a:solidFill>
        <a:effectLst/>
      </p:bgPr>
    </p:bg>
    <p:spTree>
      <p:nvGrpSpPr>
        <p:cNvPr id="1" name="Shape 70"/>
        <p:cNvGrpSpPr/>
        <p:nvPr/>
      </p:nvGrpSpPr>
      <p:grpSpPr>
        <a:xfrm>
          <a:off x="0" y="0"/>
          <a:ext cx="0" cy="0"/>
          <a:chOff x="0" y="0"/>
          <a:chExt cx="0" cy="0"/>
        </a:xfrm>
      </p:grpSpPr>
      <p:sp>
        <p:nvSpPr>
          <p:cNvPr id="71" name="Google Shape;71;p16"/>
          <p:cNvSpPr/>
          <p:nvPr/>
        </p:nvSpPr>
        <p:spPr>
          <a:xfrm>
            <a:off x="-11200" y="-37825"/>
            <a:ext cx="9155100" cy="1018500"/>
          </a:xfrm>
          <a:prstGeom prst="rect">
            <a:avLst/>
          </a:prstGeom>
          <a:solidFill>
            <a:srgbClr val="073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6"/>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AFAFA"/>
              </a:buClr>
              <a:buSzPts val="3600"/>
              <a:buNone/>
              <a:defRPr>
                <a:solidFill>
                  <a:srgbClr val="FAFAFA"/>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3" name="Google Shape;73;p16"/>
          <p:cNvSpPr txBox="1">
            <a:spLocks noGrp="1"/>
          </p:cNvSpPr>
          <p:nvPr>
            <p:ph type="body" idx="1"/>
          </p:nvPr>
        </p:nvSpPr>
        <p:spPr>
          <a:xfrm>
            <a:off x="311700" y="1076275"/>
            <a:ext cx="8520600" cy="3193800"/>
          </a:xfrm>
          <a:prstGeom prst="rect">
            <a:avLst/>
          </a:prstGeom>
        </p:spPr>
        <p:txBody>
          <a:bodyPr spcFirstLastPara="1" wrap="square" lIns="91425" tIns="91425" rIns="91425" bIns="91425" anchor="t" anchorCtr="0">
            <a:noAutofit/>
          </a:bodyPr>
          <a:lstStyle>
            <a:lvl1pPr marL="457200" lvl="0" indent="-381000" rtl="0">
              <a:lnSpc>
                <a:spcPct val="115000"/>
              </a:lnSpc>
              <a:spcBef>
                <a:spcPts val="1000"/>
              </a:spcBef>
              <a:spcAft>
                <a:spcPts val="0"/>
              </a:spcAft>
              <a:buSzPts val="2400"/>
              <a:buAutoNum type="arabicPeriod"/>
              <a:defRPr/>
            </a:lvl1pPr>
            <a:lvl2pPr marL="914400" lvl="1" indent="-355600" rtl="0">
              <a:lnSpc>
                <a:spcPct val="115000"/>
              </a:lnSpc>
              <a:spcBef>
                <a:spcPts val="1000"/>
              </a:spcBef>
              <a:spcAft>
                <a:spcPts val="0"/>
              </a:spcAft>
              <a:buSzPts val="2000"/>
              <a:buAutoNum type="alphaLcPeriod"/>
              <a:defRPr sz="2000"/>
            </a:lvl2pPr>
            <a:lvl3pPr marL="1371600" lvl="2" indent="-317500" rtl="0">
              <a:spcBef>
                <a:spcPts val="0"/>
              </a:spcBef>
              <a:spcAft>
                <a:spcPts val="0"/>
              </a:spcAft>
              <a:buSzPts val="1400"/>
              <a:buAutoNum type="romanLcPeriod"/>
              <a:defRPr/>
            </a:lvl3pPr>
            <a:lvl4pPr marL="1828800" lvl="3" indent="-317500" rtl="0">
              <a:spcBef>
                <a:spcPts val="0"/>
              </a:spcBef>
              <a:spcAft>
                <a:spcPts val="0"/>
              </a:spcAft>
              <a:buSzPts val="1400"/>
              <a:buAutoNum type="arabicPeriod"/>
              <a:defRPr/>
            </a:lvl4pPr>
            <a:lvl5pPr marL="2286000" lvl="4" indent="-317500" rtl="0">
              <a:spcBef>
                <a:spcPts val="1600"/>
              </a:spcBef>
              <a:spcAft>
                <a:spcPts val="0"/>
              </a:spcAft>
              <a:buSzPts val="1400"/>
              <a:buAutoNum type="alphaLcPeriod"/>
              <a:defRPr/>
            </a:lvl5pPr>
            <a:lvl6pPr marL="2743200" lvl="5" indent="-317500" rtl="0">
              <a:spcBef>
                <a:spcPts val="1600"/>
              </a:spcBef>
              <a:spcAft>
                <a:spcPts val="0"/>
              </a:spcAft>
              <a:buSzPts val="1400"/>
              <a:buAutoNum type="romanLcPeriod"/>
              <a:defRPr/>
            </a:lvl6pPr>
            <a:lvl7pPr marL="3200400" lvl="6" indent="-317500" rtl="0">
              <a:spcBef>
                <a:spcPts val="1600"/>
              </a:spcBef>
              <a:spcAft>
                <a:spcPts val="0"/>
              </a:spcAft>
              <a:buSzPts val="1400"/>
              <a:buAutoNum type="arabicPeriod"/>
              <a:defRPr/>
            </a:lvl7pPr>
            <a:lvl8pPr marL="3657600" lvl="7" indent="-317500" rtl="0">
              <a:spcBef>
                <a:spcPts val="1600"/>
              </a:spcBef>
              <a:spcAft>
                <a:spcPts val="0"/>
              </a:spcAft>
              <a:buSzPts val="1400"/>
              <a:buAutoNum type="alphaLcPeriod"/>
              <a:defRPr/>
            </a:lvl8pPr>
            <a:lvl9pPr marL="4114800" lvl="8" indent="-317500" rtl="0">
              <a:spcBef>
                <a:spcPts val="1600"/>
              </a:spcBef>
              <a:spcAft>
                <a:spcPts val="1600"/>
              </a:spcAft>
              <a:buSzPts val="1400"/>
              <a:buAutoNum type="romanLcPeriod"/>
              <a:defRPr/>
            </a:lvl9pPr>
          </a:lstStyle>
          <a:p>
            <a:endParaRPr/>
          </a:p>
        </p:txBody>
      </p:sp>
      <p:sp>
        <p:nvSpPr>
          <p:cNvPr id="74" name="Google Shape;74;p16"/>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5" name="Google Shape;75;p16"/>
          <p:cNvSpPr txBox="1"/>
          <p:nvPr/>
        </p:nvSpPr>
        <p:spPr>
          <a:xfrm>
            <a:off x="2297350" y="4761300"/>
            <a:ext cx="25896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000" b="1">
                <a:solidFill>
                  <a:srgbClr val="757575"/>
                </a:solidFill>
                <a:latin typeface="Roboto"/>
                <a:ea typeface="Roboto"/>
                <a:cs typeface="Roboto"/>
                <a:sym typeface="Roboto"/>
              </a:rPr>
              <a:t>Android Development with Kotlin</a:t>
            </a:r>
            <a:endParaRPr sz="1000">
              <a:solidFill>
                <a:srgbClr val="757575"/>
              </a:solidFill>
              <a:latin typeface="Roboto"/>
              <a:ea typeface="Roboto"/>
              <a:cs typeface="Roboto"/>
              <a:sym typeface="Robo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hyperlink" Target="https://www.apache.org/licenses/LICENSE-2.0" TargetMode="External"/><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0"/>
        <p:cNvGrpSpPr/>
        <p:nvPr/>
      </p:nvGrpSpPr>
      <p:grpSpPr>
        <a:xfrm>
          <a:off x="0" y="0"/>
          <a:ext cx="0" cy="0"/>
          <a:chOff x="0" y="0"/>
          <a:chExt cx="0" cy="0"/>
        </a:xfrm>
      </p:grpSpPr>
      <p:pic>
        <p:nvPicPr>
          <p:cNvPr id="51" name="Google Shape;51;p13" descr="footer.png"/>
          <p:cNvPicPr preferRelativeResize="0"/>
          <p:nvPr/>
        </p:nvPicPr>
        <p:blipFill rotWithShape="1">
          <a:blip r:embed="rId5">
            <a:alphaModFix/>
          </a:blip>
          <a:srcRect/>
          <a:stretch/>
        </p:blipFill>
        <p:spPr>
          <a:xfrm>
            <a:off x="0" y="0"/>
            <a:ext cx="9144000" cy="5143500"/>
          </a:xfrm>
          <a:prstGeom prst="rect">
            <a:avLst/>
          </a:prstGeom>
          <a:noFill/>
          <a:ln>
            <a:noFill/>
          </a:ln>
        </p:spPr>
      </p:pic>
      <p:sp>
        <p:nvSpPr>
          <p:cNvPr id="52" name="Google Shape;52;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4CAF50"/>
              </a:buClr>
              <a:buSzPts val="3600"/>
              <a:buFont typeface="Roboto"/>
              <a:buNone/>
              <a:defRPr sz="3600" b="1">
                <a:solidFill>
                  <a:srgbClr val="4CAF50"/>
                </a:solidFill>
                <a:latin typeface="Roboto"/>
                <a:ea typeface="Roboto"/>
                <a:cs typeface="Roboto"/>
                <a:sym typeface="Roboto"/>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3" name="Google Shape;53;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81000" rtl="0">
              <a:lnSpc>
                <a:spcPct val="150000"/>
              </a:lnSpc>
              <a:spcBef>
                <a:spcPts val="0"/>
              </a:spcBef>
              <a:spcAft>
                <a:spcPts val="0"/>
              </a:spcAft>
              <a:buSzPts val="2400"/>
              <a:buFont typeface="Roboto"/>
              <a:buChar char="●"/>
              <a:defRPr sz="2400">
                <a:latin typeface="Roboto"/>
                <a:ea typeface="Roboto"/>
                <a:cs typeface="Roboto"/>
                <a:sym typeface="Roboto"/>
              </a:defRPr>
            </a:lvl1pPr>
            <a:lvl2pPr marL="914400" lvl="1" indent="-342900" rtl="0">
              <a:lnSpc>
                <a:spcPct val="150000"/>
              </a:lnSpc>
              <a:spcBef>
                <a:spcPts val="0"/>
              </a:spcBef>
              <a:spcAft>
                <a:spcPts val="0"/>
              </a:spcAft>
              <a:buSzPts val="1800"/>
              <a:buFont typeface="Roboto"/>
              <a:buChar char="○"/>
              <a:defRPr sz="1800">
                <a:latin typeface="Roboto"/>
                <a:ea typeface="Roboto"/>
                <a:cs typeface="Roboto"/>
                <a:sym typeface="Roboto"/>
              </a:defRPr>
            </a:lvl2pPr>
            <a:lvl3pPr marL="1371600" lvl="2" indent="-317500" rtl="0">
              <a:lnSpc>
                <a:spcPct val="150000"/>
              </a:lnSpc>
              <a:spcBef>
                <a:spcPts val="0"/>
              </a:spcBef>
              <a:spcAft>
                <a:spcPts val="0"/>
              </a:spcAft>
              <a:buSzPts val="1400"/>
              <a:buFont typeface="Roboto"/>
              <a:buChar char="■"/>
              <a:defRPr>
                <a:latin typeface="Roboto"/>
                <a:ea typeface="Roboto"/>
                <a:cs typeface="Roboto"/>
                <a:sym typeface="Roboto"/>
              </a:defRPr>
            </a:lvl3pPr>
            <a:lvl4pPr marL="1828800" lvl="3" indent="-317500" rtl="0">
              <a:lnSpc>
                <a:spcPct val="115000"/>
              </a:lnSpc>
              <a:spcBef>
                <a:spcPts val="0"/>
              </a:spcBef>
              <a:spcAft>
                <a:spcPts val="0"/>
              </a:spcAft>
              <a:buSzPts val="1400"/>
              <a:buFont typeface="Roboto"/>
              <a:buChar char="●"/>
              <a:defRPr>
                <a:latin typeface="Roboto"/>
                <a:ea typeface="Roboto"/>
                <a:cs typeface="Roboto"/>
                <a:sym typeface="Roboto"/>
              </a:defRPr>
            </a:lvl4pPr>
            <a:lvl5pPr marL="2286000" lvl="4" indent="-317500" rtl="0">
              <a:lnSpc>
                <a:spcPct val="115000"/>
              </a:lnSpc>
              <a:spcBef>
                <a:spcPts val="1600"/>
              </a:spcBef>
              <a:spcAft>
                <a:spcPts val="0"/>
              </a:spcAft>
              <a:buSzPts val="1400"/>
              <a:buFont typeface="Roboto"/>
              <a:buChar char="○"/>
              <a:defRPr>
                <a:latin typeface="Roboto"/>
                <a:ea typeface="Roboto"/>
                <a:cs typeface="Roboto"/>
                <a:sym typeface="Roboto"/>
              </a:defRPr>
            </a:lvl5pPr>
            <a:lvl6pPr marL="2743200" lvl="5" indent="-317500" rtl="0">
              <a:lnSpc>
                <a:spcPct val="115000"/>
              </a:lnSpc>
              <a:spcBef>
                <a:spcPts val="1600"/>
              </a:spcBef>
              <a:spcAft>
                <a:spcPts val="0"/>
              </a:spcAft>
              <a:buSzPts val="1400"/>
              <a:buFont typeface="Roboto"/>
              <a:buChar char="■"/>
              <a:defRPr>
                <a:latin typeface="Roboto"/>
                <a:ea typeface="Roboto"/>
                <a:cs typeface="Roboto"/>
                <a:sym typeface="Roboto"/>
              </a:defRPr>
            </a:lvl6pPr>
            <a:lvl7pPr marL="3200400" lvl="6" indent="-317500" rtl="0">
              <a:lnSpc>
                <a:spcPct val="115000"/>
              </a:lnSpc>
              <a:spcBef>
                <a:spcPts val="1600"/>
              </a:spcBef>
              <a:spcAft>
                <a:spcPts val="0"/>
              </a:spcAft>
              <a:buSzPts val="1400"/>
              <a:buFont typeface="Roboto"/>
              <a:buChar char="●"/>
              <a:defRPr>
                <a:latin typeface="Roboto"/>
                <a:ea typeface="Roboto"/>
                <a:cs typeface="Roboto"/>
                <a:sym typeface="Roboto"/>
              </a:defRPr>
            </a:lvl7pPr>
            <a:lvl8pPr marL="3657600" lvl="7" indent="-317500" rtl="0">
              <a:lnSpc>
                <a:spcPct val="115000"/>
              </a:lnSpc>
              <a:spcBef>
                <a:spcPts val="1600"/>
              </a:spcBef>
              <a:spcAft>
                <a:spcPts val="0"/>
              </a:spcAft>
              <a:buSzPts val="1400"/>
              <a:buFont typeface="Roboto"/>
              <a:buChar char="○"/>
              <a:defRPr>
                <a:latin typeface="Roboto"/>
                <a:ea typeface="Roboto"/>
                <a:cs typeface="Roboto"/>
                <a:sym typeface="Roboto"/>
              </a:defRPr>
            </a:lvl8pPr>
            <a:lvl9pPr marL="4114800" lvl="8" indent="-317500" rtl="0">
              <a:lnSpc>
                <a:spcPct val="115000"/>
              </a:lnSpc>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54" name="Google Shape;54;p13"/>
          <p:cNvSpPr txBox="1">
            <a:spLocks noGrp="1"/>
          </p:cNvSpPr>
          <p:nvPr>
            <p:ph type="sldNum" idx="12"/>
          </p:nvPr>
        </p:nvSpPr>
        <p:spPr>
          <a:xfrm>
            <a:off x="8548658" y="47394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13"/>
          <p:cNvSpPr txBox="1"/>
          <p:nvPr/>
        </p:nvSpPr>
        <p:spPr>
          <a:xfrm>
            <a:off x="9303675" y="2108450"/>
            <a:ext cx="5446200" cy="63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 name="Google Shape;56;p13"/>
          <p:cNvSpPr txBox="1"/>
          <p:nvPr/>
        </p:nvSpPr>
        <p:spPr>
          <a:xfrm>
            <a:off x="5610875" y="4703625"/>
            <a:ext cx="2686500" cy="43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900" i="1">
                <a:solidFill>
                  <a:srgbClr val="666666"/>
                </a:solidFill>
                <a:latin typeface="Open Sans"/>
                <a:ea typeface="Open Sans"/>
                <a:cs typeface="Open Sans"/>
                <a:sym typeface="Open Sans"/>
              </a:rPr>
              <a:t>This work is licensed under the </a:t>
            </a:r>
            <a:r>
              <a:rPr lang="en" sz="900" i="1" u="sng">
                <a:solidFill>
                  <a:srgbClr val="666666"/>
                </a:solidFill>
                <a:latin typeface="Open Sans"/>
                <a:ea typeface="Open Sans"/>
                <a:cs typeface="Open Sans"/>
                <a:sym typeface="Open Sans"/>
                <a:hlinkClick r:id="rId6">
                  <a:extLst>
                    <a:ext uri="{A12FA001-AC4F-418D-AE19-62706E023703}">
                      <ahyp:hlinkClr xmlns:ahyp="http://schemas.microsoft.com/office/drawing/2018/hyperlinkcolor" val="tx"/>
                    </a:ext>
                  </a:extLst>
                </a:hlinkClick>
              </a:rPr>
              <a:t>Apache 2 license</a:t>
            </a:r>
            <a:r>
              <a:rPr lang="en" sz="900" i="1">
                <a:solidFill>
                  <a:srgbClr val="666666"/>
                </a:solidFill>
                <a:latin typeface="Roboto"/>
                <a:ea typeface="Roboto"/>
                <a:cs typeface="Roboto"/>
                <a:sym typeface="Roboto"/>
              </a:rPr>
              <a:t>.</a:t>
            </a:r>
            <a:endParaRPr sz="900" i="1">
              <a:solidFill>
                <a:srgbClr val="666666"/>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slide" Target="slide64.xml"/><Relationship Id="rId3" Type="http://schemas.openxmlformats.org/officeDocument/2006/relationships/slide" Target="slide4.xml"/><Relationship Id="rId7" Type="http://schemas.openxmlformats.org/officeDocument/2006/relationships/slide" Target="slide46.xm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slide" Target="slide38.xml"/><Relationship Id="rId5" Type="http://schemas.openxmlformats.org/officeDocument/2006/relationships/slide" Target="slide28.xml"/><Relationship Id="rId4" Type="http://schemas.openxmlformats.org/officeDocument/2006/relationships/slide" Target="slide1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4.xml"/><Relationship Id="rId5" Type="http://schemas.openxmlformats.org/officeDocument/2006/relationships/image" Target="../media/image28.png"/><Relationship Id="rId4" Type="http://schemas.openxmlformats.org/officeDocument/2006/relationships/image" Target="../media/image2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8" Type="http://schemas.openxmlformats.org/officeDocument/2006/relationships/slide" Target="slide46.xml"/><Relationship Id="rId3" Type="http://schemas.openxmlformats.org/officeDocument/2006/relationships/slide" Target="slide6.xml"/><Relationship Id="rId7" Type="http://schemas.openxmlformats.org/officeDocument/2006/relationships/slide" Target="slide38.xml"/><Relationship Id="rId2" Type="http://schemas.openxmlformats.org/officeDocument/2006/relationships/notesSlide" Target="../notesSlides/notesSlide56.xml"/><Relationship Id="rId1" Type="http://schemas.openxmlformats.org/officeDocument/2006/relationships/slideLayout" Target="../slideLayouts/slideLayout14.xml"/><Relationship Id="rId6" Type="http://schemas.openxmlformats.org/officeDocument/2006/relationships/slide" Target="slide11.xml"/><Relationship Id="rId5" Type="http://schemas.openxmlformats.org/officeDocument/2006/relationships/slide" Target="slide8.xml"/><Relationship Id="rId4" Type="http://schemas.openxmlformats.org/officeDocument/2006/relationships/slide" Target="slide7.xml"/></Relationships>
</file>

<file path=ppt/slides/_rels/slide66.xml.rels><?xml version="1.0" encoding="UTF-8" standalone="yes"?>
<Relationships xmlns="http://schemas.openxmlformats.org/package/2006/relationships"><Relationship Id="rId8" Type="http://schemas.openxmlformats.org/officeDocument/2006/relationships/hyperlink" Target="https://developer.android.com/topic/libraries/data-binding" TargetMode="External"/><Relationship Id="rId3" Type="http://schemas.openxmlformats.org/officeDocument/2006/relationships/hyperlink" Target="https://material.io/design/layout/pixel-density.html#pixel-density-on-android" TargetMode="External"/><Relationship Id="rId7" Type="http://schemas.openxmlformats.org/officeDocument/2006/relationships/hyperlink" Target="https://developer.android.com/training/constraint-layout" TargetMode="External"/><Relationship Id="rId2" Type="http://schemas.openxmlformats.org/officeDocument/2006/relationships/notesSlide" Target="../notesSlides/notesSlide57.xml"/><Relationship Id="rId1" Type="http://schemas.openxmlformats.org/officeDocument/2006/relationships/slideLayout" Target="../slideLayouts/slideLayout14.xml"/><Relationship Id="rId6" Type="http://schemas.openxmlformats.org/officeDocument/2006/relationships/hyperlink" Target="https://material.io/design/typography/the-type-system.html#type-scale" TargetMode="External"/><Relationship Id="rId5" Type="http://schemas.openxmlformats.org/officeDocument/2006/relationships/hyperlink" Target="https://material.io/resources/devices/" TargetMode="External"/><Relationship Id="rId4" Type="http://schemas.openxmlformats.org/officeDocument/2006/relationships/hyperlink" Target="https://material.io/design/layout/spacing-methods.html#spacing" TargetMode="External"/><Relationship Id="rId9" Type="http://schemas.openxmlformats.org/officeDocument/2006/relationships/hyperlink" Target="https://developer.android.com/guide/topics/ui/layout/recyclerview"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developer.android.com/courses/pathways/android-development-with-kotlin-5" TargetMode="External"/><Relationship Id="rId2" Type="http://schemas.openxmlformats.org/officeDocument/2006/relationships/notesSlide" Target="../notesSlides/notesSlide58.xml"/><Relationship Id="rId1" Type="http://schemas.openxmlformats.org/officeDocument/2006/relationships/slideLayout" Target="../slideLayouts/slideLayout14.xml"/><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80" name="Google Shape;80;p17"/>
          <p:cNvPicPr preferRelativeResize="0"/>
          <p:nvPr/>
        </p:nvPicPr>
        <p:blipFill>
          <a:blip r:embed="rId3">
            <a:alphaModFix/>
          </a:blip>
          <a:stretch>
            <a:fillRect/>
          </a:stretch>
        </p:blipFill>
        <p:spPr>
          <a:xfrm>
            <a:off x="0" y="0"/>
            <a:ext cx="9144000" cy="4681549"/>
          </a:xfrm>
          <a:prstGeom prst="rect">
            <a:avLst/>
          </a:prstGeom>
          <a:noFill/>
          <a:ln>
            <a:noFill/>
          </a:ln>
        </p:spPr>
      </p:pic>
      <p:sp>
        <p:nvSpPr>
          <p:cNvPr id="81" name="Google Shape;81;p17"/>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a:t>
            </a:fld>
            <a:endParaRPr/>
          </a:p>
        </p:txBody>
      </p:sp>
      <p:sp>
        <p:nvSpPr>
          <p:cNvPr id="82" name="Google Shape;82;p17"/>
          <p:cNvSpPr txBox="1"/>
          <p:nvPr/>
        </p:nvSpPr>
        <p:spPr>
          <a:xfrm>
            <a:off x="773225" y="1934325"/>
            <a:ext cx="3754800" cy="197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rgbClr val="FAFAFA"/>
                </a:solidFill>
                <a:latin typeface="Google Sans"/>
                <a:ea typeface="Google Sans"/>
                <a:cs typeface="Google Sans"/>
                <a:sym typeface="Google Sans"/>
              </a:rPr>
              <a:t>Lesson 5: </a:t>
            </a:r>
            <a:endParaRPr sz="3600">
              <a:solidFill>
                <a:srgbClr val="FAFAFA"/>
              </a:solidFill>
              <a:latin typeface="Google Sans"/>
              <a:ea typeface="Google Sans"/>
              <a:cs typeface="Google Sans"/>
              <a:sym typeface="Google Sans"/>
            </a:endParaRPr>
          </a:p>
          <a:p>
            <a:pPr marL="0" lvl="0" indent="0" algn="l" rtl="0">
              <a:spcBef>
                <a:spcPts val="0"/>
              </a:spcBef>
              <a:spcAft>
                <a:spcPts val="0"/>
              </a:spcAft>
              <a:buNone/>
            </a:pPr>
            <a:r>
              <a:rPr lang="en" sz="3600">
                <a:solidFill>
                  <a:srgbClr val="FAFAFA"/>
                </a:solidFill>
                <a:latin typeface="Google Sans"/>
                <a:ea typeface="Google Sans"/>
                <a:cs typeface="Google Sans"/>
                <a:sym typeface="Google Sans"/>
              </a:rPr>
              <a:t>Layouts</a:t>
            </a:r>
            <a:endParaRPr sz="3600">
              <a:solidFill>
                <a:srgbClr val="FAFAFA"/>
              </a:solidFill>
              <a:latin typeface="Google Sans"/>
              <a:ea typeface="Google Sans"/>
              <a:cs typeface="Google Sans"/>
              <a:sym typeface="Google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5"/>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View margins and padding</a:t>
            </a:r>
            <a:endParaRPr/>
          </a:p>
        </p:txBody>
      </p:sp>
      <p:sp>
        <p:nvSpPr>
          <p:cNvPr id="160" name="Google Shape;160;p25"/>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161" name="Google Shape;161;p25"/>
          <p:cNvSpPr txBox="1"/>
          <p:nvPr/>
        </p:nvSpPr>
        <p:spPr>
          <a:xfrm>
            <a:off x="958025" y="1279525"/>
            <a:ext cx="2847300" cy="62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latin typeface="Roboto"/>
                <a:ea typeface="Roboto"/>
                <a:cs typeface="Roboto"/>
                <a:sym typeface="Roboto"/>
              </a:rPr>
              <a:t>View with margin</a:t>
            </a:r>
            <a:endParaRPr sz="2200">
              <a:latin typeface="Roboto"/>
              <a:ea typeface="Roboto"/>
              <a:cs typeface="Roboto"/>
              <a:sym typeface="Roboto"/>
            </a:endParaRPr>
          </a:p>
        </p:txBody>
      </p:sp>
      <p:sp>
        <p:nvSpPr>
          <p:cNvPr id="162" name="Google Shape;162;p25"/>
          <p:cNvSpPr txBox="1"/>
          <p:nvPr/>
        </p:nvSpPr>
        <p:spPr>
          <a:xfrm>
            <a:off x="4230992" y="1279525"/>
            <a:ext cx="4348200" cy="62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latin typeface="Roboto"/>
                <a:ea typeface="Roboto"/>
                <a:cs typeface="Roboto"/>
                <a:sym typeface="Roboto"/>
              </a:rPr>
              <a:t>View with margin and padding</a:t>
            </a:r>
            <a:endParaRPr sz="2200">
              <a:latin typeface="Roboto"/>
              <a:ea typeface="Roboto"/>
              <a:cs typeface="Roboto"/>
              <a:sym typeface="Roboto"/>
            </a:endParaRPr>
          </a:p>
        </p:txBody>
      </p:sp>
      <p:sp>
        <p:nvSpPr>
          <p:cNvPr id="163" name="Google Shape;163;p25"/>
          <p:cNvSpPr/>
          <p:nvPr/>
        </p:nvSpPr>
        <p:spPr>
          <a:xfrm>
            <a:off x="1137541" y="2023538"/>
            <a:ext cx="2331900" cy="2331900"/>
          </a:xfrm>
          <a:prstGeom prst="rect">
            <a:avLst/>
          </a:prstGeom>
          <a:solidFill>
            <a:srgbClr val="F3F3F3"/>
          </a:solidFill>
          <a:ln w="2857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5"/>
          <p:cNvSpPr/>
          <p:nvPr/>
        </p:nvSpPr>
        <p:spPr>
          <a:xfrm>
            <a:off x="1425363" y="2391638"/>
            <a:ext cx="1701000" cy="1701000"/>
          </a:xfrm>
          <a:prstGeom prst="rect">
            <a:avLst/>
          </a:prstGeom>
          <a:solidFill>
            <a:srgbClr val="CFE2F3"/>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5"/>
          <p:cNvSpPr/>
          <p:nvPr/>
        </p:nvSpPr>
        <p:spPr>
          <a:xfrm>
            <a:off x="5278063" y="2023538"/>
            <a:ext cx="2331900" cy="2331900"/>
          </a:xfrm>
          <a:prstGeom prst="rect">
            <a:avLst/>
          </a:prstGeom>
          <a:solidFill>
            <a:srgbClr val="F3F3F3"/>
          </a:solidFill>
          <a:ln w="2857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5"/>
          <p:cNvSpPr txBox="1"/>
          <p:nvPr/>
        </p:nvSpPr>
        <p:spPr>
          <a:xfrm>
            <a:off x="1938400" y="2890900"/>
            <a:ext cx="7302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Roboto Condensed"/>
                <a:ea typeface="Roboto Condensed"/>
                <a:cs typeface="Roboto Condensed"/>
                <a:sym typeface="Roboto Condensed"/>
              </a:rPr>
              <a:t>View</a:t>
            </a:r>
            <a:endParaRPr sz="1800">
              <a:latin typeface="Roboto Condensed"/>
              <a:ea typeface="Roboto Condensed"/>
              <a:cs typeface="Roboto Condensed"/>
              <a:sym typeface="Roboto Condensed"/>
            </a:endParaRPr>
          </a:p>
        </p:txBody>
      </p:sp>
      <p:sp>
        <p:nvSpPr>
          <p:cNvPr id="167" name="Google Shape;167;p25"/>
          <p:cNvSpPr txBox="1"/>
          <p:nvPr/>
        </p:nvSpPr>
        <p:spPr>
          <a:xfrm>
            <a:off x="6079475" y="2890900"/>
            <a:ext cx="7302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Roboto"/>
                <a:ea typeface="Roboto"/>
                <a:cs typeface="Roboto"/>
                <a:sym typeface="Roboto"/>
              </a:rPr>
              <a:t>View</a:t>
            </a:r>
            <a:endParaRPr sz="1800">
              <a:latin typeface="Roboto"/>
              <a:ea typeface="Roboto"/>
              <a:cs typeface="Roboto"/>
              <a:sym typeface="Roboto"/>
            </a:endParaRPr>
          </a:p>
        </p:txBody>
      </p:sp>
      <p:sp>
        <p:nvSpPr>
          <p:cNvPr id="168" name="Google Shape;168;p25"/>
          <p:cNvSpPr/>
          <p:nvPr/>
        </p:nvSpPr>
        <p:spPr>
          <a:xfrm>
            <a:off x="5593513" y="2391638"/>
            <a:ext cx="1701000" cy="1701000"/>
          </a:xfrm>
          <a:prstGeom prst="rect">
            <a:avLst/>
          </a:prstGeom>
          <a:solidFill>
            <a:srgbClr val="B7B7B7"/>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5"/>
          <p:cNvSpPr/>
          <p:nvPr/>
        </p:nvSpPr>
        <p:spPr>
          <a:xfrm>
            <a:off x="5705975" y="2493825"/>
            <a:ext cx="1477200" cy="1491000"/>
          </a:xfrm>
          <a:prstGeom prst="rect">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5"/>
          <p:cNvSpPr txBox="1"/>
          <p:nvPr/>
        </p:nvSpPr>
        <p:spPr>
          <a:xfrm>
            <a:off x="6078925" y="2890900"/>
            <a:ext cx="7302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Roboto Condensed"/>
                <a:ea typeface="Roboto Condensed"/>
                <a:cs typeface="Roboto Condensed"/>
                <a:sym typeface="Roboto Condensed"/>
              </a:rPr>
              <a:t>View</a:t>
            </a:r>
            <a:endParaRPr sz="1800">
              <a:latin typeface="Roboto Condensed"/>
              <a:ea typeface="Roboto Condensed"/>
              <a:cs typeface="Roboto Condensed"/>
              <a:sym typeface="Roboto Condense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6"/>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176" name="Google Shape;176;p26"/>
          <p:cNvSpPr txBox="1"/>
          <p:nvPr/>
        </p:nvSpPr>
        <p:spPr>
          <a:xfrm>
            <a:off x="311700" y="0"/>
            <a:ext cx="8520600" cy="466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200" b="1">
                <a:solidFill>
                  <a:srgbClr val="FAFAFA"/>
                </a:solidFill>
                <a:latin typeface="Roboto"/>
                <a:ea typeface="Roboto"/>
                <a:cs typeface="Roboto"/>
                <a:sym typeface="Roboto"/>
              </a:rPr>
              <a:t>ConstraintLayout</a:t>
            </a:r>
            <a:endParaRPr sz="5200" b="1">
              <a:solidFill>
                <a:srgbClr val="FAFAFA"/>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7"/>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Deeply nested layouts are costly</a:t>
            </a:r>
            <a:endParaRPr/>
          </a:p>
        </p:txBody>
      </p:sp>
      <p:sp>
        <p:nvSpPr>
          <p:cNvPr id="182" name="Google Shape;182;p27"/>
          <p:cNvSpPr txBox="1">
            <a:spLocks noGrp="1"/>
          </p:cNvSpPr>
          <p:nvPr>
            <p:ph type="body" idx="1"/>
          </p:nvPr>
        </p:nvSpPr>
        <p:spPr>
          <a:xfrm>
            <a:off x="311700" y="1644800"/>
            <a:ext cx="8520600" cy="1739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n" sz="2200"/>
              <a:t>Deeply nested ViewGroups require more computation</a:t>
            </a:r>
            <a:endParaRPr sz="2200"/>
          </a:p>
          <a:p>
            <a:pPr marL="457200" lvl="0" indent="-368300" algn="l" rtl="0">
              <a:spcBef>
                <a:spcPts val="1000"/>
              </a:spcBef>
              <a:spcAft>
                <a:spcPts val="0"/>
              </a:spcAft>
              <a:buSzPts val="2200"/>
              <a:buChar char="●"/>
            </a:pPr>
            <a:r>
              <a:rPr lang="en" sz="2200"/>
              <a:t>Views may be measured multiple times</a:t>
            </a:r>
            <a:endParaRPr sz="2200"/>
          </a:p>
          <a:p>
            <a:pPr marL="457200" lvl="0" indent="-368300" algn="l" rtl="0">
              <a:spcBef>
                <a:spcPts val="1000"/>
              </a:spcBef>
              <a:spcAft>
                <a:spcPts val="1000"/>
              </a:spcAft>
              <a:buSzPts val="2200"/>
              <a:buChar char="●"/>
            </a:pPr>
            <a:r>
              <a:rPr lang="en" sz="2200"/>
              <a:t>Can cause UI slowdown and lack of responsiveness</a:t>
            </a:r>
            <a:endParaRPr sz="2200"/>
          </a:p>
        </p:txBody>
      </p:sp>
      <p:sp>
        <p:nvSpPr>
          <p:cNvPr id="183" name="Google Shape;183;p27"/>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184" name="Google Shape;184;p27"/>
          <p:cNvSpPr txBox="1">
            <a:spLocks noGrp="1"/>
          </p:cNvSpPr>
          <p:nvPr>
            <p:ph type="body" idx="1"/>
          </p:nvPr>
        </p:nvSpPr>
        <p:spPr>
          <a:xfrm>
            <a:off x="387900" y="3430763"/>
            <a:ext cx="8551800" cy="4239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sz="2200"/>
              <a:t>Use ConstraintLayout to avoid some of these issues!</a:t>
            </a:r>
            <a:endParaRPr sz="2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4"/>
                                        </p:tgtEl>
                                        <p:attrNameLst>
                                          <p:attrName>style.visibility</p:attrName>
                                        </p:attrNameLst>
                                      </p:cBhvr>
                                      <p:to>
                                        <p:strVal val="visible"/>
                                      </p:to>
                                    </p:set>
                                    <p:animEffect transition="in" filter="fade">
                                      <p:cBhvr>
                                        <p:cTn id="7" dur="100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8"/>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ConstraintLayout?</a:t>
            </a:r>
            <a:endParaRPr/>
          </a:p>
        </p:txBody>
      </p:sp>
      <p:sp>
        <p:nvSpPr>
          <p:cNvPr id="190" name="Google Shape;190;p28"/>
          <p:cNvSpPr txBox="1">
            <a:spLocks noGrp="1"/>
          </p:cNvSpPr>
          <p:nvPr>
            <p:ph type="body" idx="1"/>
          </p:nvPr>
        </p:nvSpPr>
        <p:spPr>
          <a:xfrm>
            <a:off x="311700" y="1685875"/>
            <a:ext cx="8520600" cy="24798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n" sz="2200"/>
              <a:t>Recommended default layout for Android </a:t>
            </a:r>
            <a:endParaRPr sz="2200"/>
          </a:p>
          <a:p>
            <a:pPr marL="457200" lvl="0" indent="-368300" algn="l" rtl="0">
              <a:spcBef>
                <a:spcPts val="1000"/>
              </a:spcBef>
              <a:spcAft>
                <a:spcPts val="0"/>
              </a:spcAft>
              <a:buSzPts val="2200"/>
              <a:buChar char="●"/>
            </a:pPr>
            <a:r>
              <a:rPr lang="en" sz="2200"/>
              <a:t>Solves costly issue of too many nested layouts, while </a:t>
            </a:r>
            <a:br>
              <a:rPr lang="en" sz="2200"/>
            </a:br>
            <a:r>
              <a:rPr lang="en" sz="2200"/>
              <a:t>allowing complex behavior </a:t>
            </a:r>
            <a:endParaRPr sz="2200"/>
          </a:p>
          <a:p>
            <a:pPr marL="457200" lvl="0" indent="-368300" algn="l" rtl="0">
              <a:spcBef>
                <a:spcPts val="1000"/>
              </a:spcBef>
              <a:spcAft>
                <a:spcPts val="1000"/>
              </a:spcAft>
              <a:buSzPts val="2200"/>
              <a:buChar char="●"/>
            </a:pPr>
            <a:r>
              <a:rPr lang="en" sz="2200"/>
              <a:t>Position and size views within it using a set of constraints</a:t>
            </a:r>
            <a:endParaRPr sz="2200"/>
          </a:p>
        </p:txBody>
      </p:sp>
      <p:sp>
        <p:nvSpPr>
          <p:cNvPr id="191" name="Google Shape;191;p28"/>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9"/>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a constraint?</a:t>
            </a:r>
            <a:endParaRPr/>
          </a:p>
        </p:txBody>
      </p:sp>
      <p:sp>
        <p:nvSpPr>
          <p:cNvPr id="197" name="Google Shape;197;p29"/>
          <p:cNvSpPr txBox="1">
            <a:spLocks noGrp="1"/>
          </p:cNvSpPr>
          <p:nvPr>
            <p:ph type="body" idx="1"/>
          </p:nvPr>
        </p:nvSpPr>
        <p:spPr>
          <a:xfrm>
            <a:off x="311700" y="1719164"/>
            <a:ext cx="5579700" cy="17472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a:t>A restriction or limitation on the properties of a View that the layout attempts to respect </a:t>
            </a:r>
            <a:endParaRPr/>
          </a:p>
        </p:txBody>
      </p:sp>
      <p:sp>
        <p:nvSpPr>
          <p:cNvPr id="198" name="Google Shape;198;p29"/>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pic>
        <p:nvPicPr>
          <p:cNvPr id="199" name="Google Shape;199;p29"/>
          <p:cNvPicPr preferRelativeResize="0"/>
          <p:nvPr/>
        </p:nvPicPr>
        <p:blipFill rotWithShape="1">
          <a:blip r:embed="rId3">
            <a:alphaModFix/>
          </a:blip>
          <a:srcRect l="25866" r="18242"/>
          <a:stretch/>
        </p:blipFill>
        <p:spPr>
          <a:xfrm>
            <a:off x="5983775" y="1614850"/>
            <a:ext cx="2448800" cy="2095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0"/>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Relative positioning constraints</a:t>
            </a:r>
            <a:endParaRPr/>
          </a:p>
        </p:txBody>
      </p:sp>
      <p:sp>
        <p:nvSpPr>
          <p:cNvPr id="205" name="Google Shape;205;p30"/>
          <p:cNvSpPr txBox="1">
            <a:spLocks noGrp="1"/>
          </p:cNvSpPr>
          <p:nvPr>
            <p:ph type="body" idx="1"/>
          </p:nvPr>
        </p:nvSpPr>
        <p:spPr>
          <a:xfrm>
            <a:off x="311700" y="1200150"/>
            <a:ext cx="8553600" cy="92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Can set up a constraint relative to the parent container</a:t>
            </a:r>
            <a:endParaRPr sz="1800" b="1">
              <a:solidFill>
                <a:schemeClr val="dk1"/>
              </a:solidFill>
            </a:endParaRPr>
          </a:p>
          <a:p>
            <a:pPr marL="0" lvl="0" indent="0" algn="l" rtl="0">
              <a:lnSpc>
                <a:spcPct val="100000"/>
              </a:lnSpc>
              <a:spcBef>
                <a:spcPts val="1000"/>
              </a:spcBef>
              <a:spcAft>
                <a:spcPts val="600"/>
              </a:spcAft>
              <a:buNone/>
            </a:pPr>
            <a:r>
              <a:rPr lang="en" sz="1800" b="1">
                <a:solidFill>
                  <a:schemeClr val="dk1"/>
                </a:solidFill>
              </a:rPr>
              <a:t>Format:</a:t>
            </a:r>
            <a:r>
              <a:rPr lang="en" sz="1800">
                <a:solidFill>
                  <a:schemeClr val="dk1"/>
                </a:solidFill>
              </a:rPr>
              <a:t> </a:t>
            </a:r>
            <a:r>
              <a:rPr lang="en" sz="1700">
                <a:solidFill>
                  <a:schemeClr val="dk1"/>
                </a:solidFill>
                <a:latin typeface="Courier New"/>
                <a:ea typeface="Courier New"/>
                <a:cs typeface="Courier New"/>
                <a:sym typeface="Courier New"/>
              </a:rPr>
              <a:t>layout_constraint&lt;</a:t>
            </a:r>
            <a:r>
              <a:rPr lang="en" sz="1700" b="1">
                <a:solidFill>
                  <a:schemeClr val="dk1"/>
                </a:solidFill>
                <a:latin typeface="Courier New"/>
                <a:ea typeface="Courier New"/>
                <a:cs typeface="Courier New"/>
                <a:sym typeface="Courier New"/>
              </a:rPr>
              <a:t>SourceConstraint</a:t>
            </a:r>
            <a:r>
              <a:rPr lang="en" sz="1700">
                <a:solidFill>
                  <a:schemeClr val="dk1"/>
                </a:solidFill>
                <a:latin typeface="Courier New"/>
                <a:ea typeface="Courier New"/>
                <a:cs typeface="Courier New"/>
                <a:sym typeface="Courier New"/>
              </a:rPr>
              <a:t>&gt;_to&lt;</a:t>
            </a:r>
            <a:r>
              <a:rPr lang="en" sz="1700" b="1">
                <a:solidFill>
                  <a:schemeClr val="dk1"/>
                </a:solidFill>
                <a:latin typeface="Courier New"/>
                <a:ea typeface="Courier New"/>
                <a:cs typeface="Courier New"/>
                <a:sym typeface="Courier New"/>
              </a:rPr>
              <a:t>TargetConstraint</a:t>
            </a:r>
            <a:r>
              <a:rPr lang="en" sz="1700">
                <a:solidFill>
                  <a:schemeClr val="dk1"/>
                </a:solidFill>
                <a:latin typeface="Courier New"/>
                <a:ea typeface="Courier New"/>
                <a:cs typeface="Courier New"/>
                <a:sym typeface="Courier New"/>
              </a:rPr>
              <a:t>&gt;Of</a:t>
            </a:r>
            <a:endParaRPr sz="1700"/>
          </a:p>
        </p:txBody>
      </p:sp>
      <p:sp>
        <p:nvSpPr>
          <p:cNvPr id="206" name="Google Shape;206;p30"/>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207" name="Google Shape;207;p30"/>
          <p:cNvSpPr txBox="1"/>
          <p:nvPr/>
        </p:nvSpPr>
        <p:spPr>
          <a:xfrm>
            <a:off x="311700" y="2482850"/>
            <a:ext cx="5795700" cy="108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latin typeface="Consolas"/>
                <a:ea typeface="Consolas"/>
                <a:cs typeface="Consolas"/>
                <a:sym typeface="Consolas"/>
              </a:rPr>
              <a:t>Example attributes on a TextView:</a:t>
            </a:r>
            <a:endParaRPr sz="1800">
              <a:latin typeface="Consolas"/>
              <a:ea typeface="Consolas"/>
              <a:cs typeface="Consolas"/>
              <a:sym typeface="Consolas"/>
            </a:endParaRPr>
          </a:p>
          <a:p>
            <a:pPr marL="0" lvl="0" indent="0" algn="l" rtl="0">
              <a:lnSpc>
                <a:spcPct val="115000"/>
              </a:lnSpc>
              <a:spcBef>
                <a:spcPts val="600"/>
              </a:spcBef>
              <a:spcAft>
                <a:spcPts val="0"/>
              </a:spcAft>
              <a:buNone/>
            </a:pPr>
            <a:r>
              <a:rPr lang="en" sz="1800">
                <a:solidFill>
                  <a:srgbClr val="37474F"/>
                </a:solidFill>
                <a:latin typeface="Consolas"/>
                <a:ea typeface="Consolas"/>
                <a:cs typeface="Consolas"/>
                <a:sym typeface="Consolas"/>
              </a:rPr>
              <a:t>app:layout_constraintTop_toTopOf=</a:t>
            </a:r>
            <a:r>
              <a:rPr lang="en" sz="1800">
                <a:solidFill>
                  <a:srgbClr val="388E3C"/>
                </a:solidFill>
                <a:latin typeface="Consolas"/>
                <a:ea typeface="Consolas"/>
                <a:cs typeface="Consolas"/>
                <a:sym typeface="Consolas"/>
              </a:rPr>
              <a:t>"parent"</a:t>
            </a:r>
            <a:endParaRPr sz="1800">
              <a:solidFill>
                <a:srgbClr val="37474F"/>
              </a:solidFill>
              <a:latin typeface="Consolas"/>
              <a:ea typeface="Consolas"/>
              <a:cs typeface="Consolas"/>
              <a:sym typeface="Consolas"/>
            </a:endParaRPr>
          </a:p>
          <a:p>
            <a:pPr marL="0" lvl="0" indent="0" algn="l" rtl="0">
              <a:lnSpc>
                <a:spcPct val="150000"/>
              </a:lnSpc>
              <a:spcBef>
                <a:spcPts val="0"/>
              </a:spcBef>
              <a:spcAft>
                <a:spcPts val="0"/>
              </a:spcAft>
              <a:buNone/>
            </a:pPr>
            <a:r>
              <a:rPr lang="en" sz="1800">
                <a:solidFill>
                  <a:srgbClr val="37474F"/>
                </a:solidFill>
                <a:latin typeface="Consolas"/>
                <a:ea typeface="Consolas"/>
                <a:cs typeface="Consolas"/>
                <a:sym typeface="Consolas"/>
              </a:rPr>
              <a:t>app:layout_constraintLeft_toLeftOf=</a:t>
            </a:r>
            <a:r>
              <a:rPr lang="en" sz="1800">
                <a:solidFill>
                  <a:srgbClr val="388E3C"/>
                </a:solidFill>
                <a:latin typeface="Consolas"/>
                <a:ea typeface="Consolas"/>
                <a:cs typeface="Consolas"/>
                <a:sym typeface="Consolas"/>
              </a:rPr>
              <a:t>"parent"</a:t>
            </a:r>
            <a:endParaRPr sz="1700">
              <a:latin typeface="Consolas"/>
              <a:ea typeface="Consolas"/>
              <a:cs typeface="Consolas"/>
              <a:sym typeface="Consolas"/>
            </a:endParaRPr>
          </a:p>
        </p:txBody>
      </p:sp>
      <p:pic>
        <p:nvPicPr>
          <p:cNvPr id="208" name="Google Shape;208;p30"/>
          <p:cNvPicPr preferRelativeResize="0"/>
          <p:nvPr/>
        </p:nvPicPr>
        <p:blipFill rotWithShape="1">
          <a:blip r:embed="rId3">
            <a:alphaModFix/>
          </a:blip>
          <a:srcRect t="4760" b="-4760"/>
          <a:stretch/>
        </p:blipFill>
        <p:spPr>
          <a:xfrm>
            <a:off x="6107175" y="2574925"/>
            <a:ext cx="2674790" cy="159945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1"/>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Relative positioning constraints</a:t>
            </a:r>
            <a:endParaRPr/>
          </a:p>
        </p:txBody>
      </p:sp>
      <p:sp>
        <p:nvSpPr>
          <p:cNvPr id="214" name="Google Shape;214;p31"/>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215" name="Google Shape;215;p31"/>
          <p:cNvSpPr/>
          <p:nvPr/>
        </p:nvSpPr>
        <p:spPr>
          <a:xfrm>
            <a:off x="3139464" y="2103386"/>
            <a:ext cx="2911800" cy="1435500"/>
          </a:xfrm>
          <a:prstGeom prst="rect">
            <a:avLst/>
          </a:prstGeom>
          <a:solidFill>
            <a:schemeClr val="lt2"/>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1"/>
          <p:cNvSpPr txBox="1"/>
          <p:nvPr/>
        </p:nvSpPr>
        <p:spPr>
          <a:xfrm>
            <a:off x="3139450" y="2559650"/>
            <a:ext cx="2911800" cy="714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latin typeface="Roboto"/>
                <a:ea typeface="Roboto"/>
                <a:cs typeface="Roboto"/>
                <a:sym typeface="Roboto"/>
              </a:rPr>
              <a:t>Hello!</a:t>
            </a:r>
            <a:endParaRPr sz="2200">
              <a:latin typeface="Roboto"/>
              <a:ea typeface="Roboto"/>
              <a:cs typeface="Roboto"/>
              <a:sym typeface="Roboto"/>
            </a:endParaRPr>
          </a:p>
        </p:txBody>
      </p:sp>
      <p:cxnSp>
        <p:nvCxnSpPr>
          <p:cNvPr id="217" name="Google Shape;217;p31"/>
          <p:cNvCxnSpPr/>
          <p:nvPr/>
        </p:nvCxnSpPr>
        <p:spPr>
          <a:xfrm rot="10800000" flipH="1">
            <a:off x="3140724" y="3191610"/>
            <a:ext cx="2919600" cy="8100"/>
          </a:xfrm>
          <a:prstGeom prst="straightConnector1">
            <a:avLst/>
          </a:prstGeom>
          <a:noFill/>
          <a:ln w="76200" cap="flat" cmpd="sng">
            <a:solidFill>
              <a:srgbClr val="1155CC"/>
            </a:solidFill>
            <a:prstDash val="solid"/>
            <a:round/>
            <a:headEnd type="none" w="med" len="med"/>
            <a:tailEnd type="none" w="med" len="med"/>
          </a:ln>
        </p:spPr>
      </p:cxnSp>
      <p:cxnSp>
        <p:nvCxnSpPr>
          <p:cNvPr id="218" name="Google Shape;218;p31"/>
          <p:cNvCxnSpPr/>
          <p:nvPr/>
        </p:nvCxnSpPr>
        <p:spPr>
          <a:xfrm rot="10800000" flipH="1">
            <a:off x="3135549" y="3534814"/>
            <a:ext cx="2919600" cy="8100"/>
          </a:xfrm>
          <a:prstGeom prst="straightConnector1">
            <a:avLst/>
          </a:prstGeom>
          <a:noFill/>
          <a:ln w="76200" cap="flat" cmpd="sng">
            <a:solidFill>
              <a:srgbClr val="1155CC"/>
            </a:solidFill>
            <a:prstDash val="solid"/>
            <a:round/>
            <a:headEnd type="none" w="med" len="med"/>
            <a:tailEnd type="none" w="med" len="med"/>
          </a:ln>
        </p:spPr>
      </p:cxnSp>
      <p:cxnSp>
        <p:nvCxnSpPr>
          <p:cNvPr id="219" name="Google Shape;219;p31"/>
          <p:cNvCxnSpPr/>
          <p:nvPr/>
        </p:nvCxnSpPr>
        <p:spPr>
          <a:xfrm rot="10800000" flipH="1">
            <a:off x="3140720" y="2135118"/>
            <a:ext cx="2919600" cy="8100"/>
          </a:xfrm>
          <a:prstGeom prst="straightConnector1">
            <a:avLst/>
          </a:prstGeom>
          <a:noFill/>
          <a:ln w="76200" cap="flat" cmpd="sng">
            <a:solidFill>
              <a:srgbClr val="1155CC"/>
            </a:solidFill>
            <a:prstDash val="solid"/>
            <a:round/>
            <a:headEnd type="none" w="med" len="med"/>
            <a:tailEnd type="none" w="med" len="med"/>
          </a:ln>
        </p:spPr>
      </p:cxnSp>
      <p:sp>
        <p:nvSpPr>
          <p:cNvPr id="220" name="Google Shape;220;p31"/>
          <p:cNvSpPr txBox="1"/>
          <p:nvPr/>
        </p:nvSpPr>
        <p:spPr>
          <a:xfrm>
            <a:off x="2472875" y="2028950"/>
            <a:ext cx="643500" cy="25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Roboto"/>
                <a:ea typeface="Roboto"/>
                <a:cs typeface="Roboto"/>
                <a:sym typeface="Roboto"/>
              </a:rPr>
              <a:t>Top</a:t>
            </a:r>
            <a:endParaRPr sz="1800">
              <a:latin typeface="Roboto"/>
              <a:ea typeface="Roboto"/>
              <a:cs typeface="Roboto"/>
              <a:sym typeface="Roboto"/>
            </a:endParaRPr>
          </a:p>
        </p:txBody>
      </p:sp>
      <p:sp>
        <p:nvSpPr>
          <p:cNvPr id="221" name="Google Shape;221;p31"/>
          <p:cNvSpPr txBox="1"/>
          <p:nvPr/>
        </p:nvSpPr>
        <p:spPr>
          <a:xfrm>
            <a:off x="2105800" y="3326075"/>
            <a:ext cx="1037700" cy="25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Roboto"/>
                <a:ea typeface="Roboto"/>
                <a:cs typeface="Roboto"/>
                <a:sym typeface="Roboto"/>
              </a:rPr>
              <a:t>Bottom</a:t>
            </a:r>
            <a:endParaRPr sz="1800">
              <a:latin typeface="Roboto"/>
              <a:ea typeface="Roboto"/>
              <a:cs typeface="Roboto"/>
              <a:sym typeface="Roboto"/>
            </a:endParaRPr>
          </a:p>
        </p:txBody>
      </p:sp>
      <p:sp>
        <p:nvSpPr>
          <p:cNvPr id="222" name="Google Shape;222;p31"/>
          <p:cNvSpPr txBox="1"/>
          <p:nvPr/>
        </p:nvSpPr>
        <p:spPr>
          <a:xfrm>
            <a:off x="6060337" y="3058952"/>
            <a:ext cx="1306500" cy="259500"/>
          </a:xfrm>
          <a:prstGeom prst="rect">
            <a:avLst/>
          </a:prstGeom>
          <a:noFill/>
          <a:ln>
            <a:noFill/>
          </a:ln>
        </p:spPr>
        <p:txBody>
          <a:bodyPr spcFirstLastPara="1" wrap="square" lIns="85725" tIns="91425" rIns="91425" bIns="91425" anchor="ctr" anchorCtr="0">
            <a:noAutofit/>
          </a:bodyPr>
          <a:lstStyle/>
          <a:p>
            <a:pPr marL="0" lvl="0" indent="0" algn="l" rtl="0">
              <a:spcBef>
                <a:spcPts val="0"/>
              </a:spcBef>
              <a:spcAft>
                <a:spcPts val="0"/>
              </a:spcAft>
              <a:buNone/>
            </a:pPr>
            <a:r>
              <a:rPr lang="en" sz="1800">
                <a:latin typeface="Roboto"/>
                <a:ea typeface="Roboto"/>
                <a:cs typeface="Roboto"/>
                <a:sym typeface="Roboto"/>
              </a:rPr>
              <a:t>  Baseline</a:t>
            </a:r>
            <a:endParaRPr sz="1800">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2"/>
          <p:cNvSpPr/>
          <p:nvPr/>
        </p:nvSpPr>
        <p:spPr>
          <a:xfrm>
            <a:off x="3119394" y="2079375"/>
            <a:ext cx="2905200" cy="1514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2"/>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Relative positioning constraints</a:t>
            </a:r>
            <a:endParaRPr/>
          </a:p>
        </p:txBody>
      </p:sp>
      <p:sp>
        <p:nvSpPr>
          <p:cNvPr id="229" name="Google Shape;229;p32"/>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230" name="Google Shape;230;p32"/>
          <p:cNvSpPr txBox="1"/>
          <p:nvPr/>
        </p:nvSpPr>
        <p:spPr>
          <a:xfrm>
            <a:off x="2351400" y="3341675"/>
            <a:ext cx="837600" cy="27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Roboto"/>
                <a:ea typeface="Roboto"/>
                <a:cs typeface="Roboto"/>
                <a:sym typeface="Roboto"/>
              </a:rPr>
              <a:t>Start</a:t>
            </a:r>
            <a:endParaRPr sz="1800">
              <a:latin typeface="Roboto"/>
              <a:ea typeface="Roboto"/>
              <a:cs typeface="Roboto"/>
              <a:sym typeface="Roboto"/>
            </a:endParaRPr>
          </a:p>
        </p:txBody>
      </p:sp>
      <p:sp>
        <p:nvSpPr>
          <p:cNvPr id="231" name="Google Shape;231;p32"/>
          <p:cNvSpPr txBox="1"/>
          <p:nvPr/>
        </p:nvSpPr>
        <p:spPr>
          <a:xfrm>
            <a:off x="2435025" y="2811375"/>
            <a:ext cx="622500" cy="27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Roboto"/>
                <a:ea typeface="Roboto"/>
                <a:cs typeface="Roboto"/>
                <a:sym typeface="Roboto"/>
              </a:rPr>
              <a:t>Left</a:t>
            </a:r>
            <a:endParaRPr sz="1800">
              <a:latin typeface="Roboto"/>
              <a:ea typeface="Roboto"/>
              <a:cs typeface="Roboto"/>
              <a:sym typeface="Roboto"/>
            </a:endParaRPr>
          </a:p>
        </p:txBody>
      </p:sp>
      <p:sp>
        <p:nvSpPr>
          <p:cNvPr id="232" name="Google Shape;232;p32"/>
          <p:cNvSpPr txBox="1"/>
          <p:nvPr/>
        </p:nvSpPr>
        <p:spPr>
          <a:xfrm>
            <a:off x="6169894" y="2716717"/>
            <a:ext cx="1307400" cy="46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Roboto"/>
                <a:ea typeface="Roboto"/>
                <a:cs typeface="Roboto"/>
                <a:sym typeface="Roboto"/>
              </a:rPr>
              <a:t>Right</a:t>
            </a:r>
            <a:endParaRPr sz="1800">
              <a:latin typeface="Roboto"/>
              <a:ea typeface="Roboto"/>
              <a:cs typeface="Roboto"/>
              <a:sym typeface="Roboto"/>
            </a:endParaRPr>
          </a:p>
        </p:txBody>
      </p:sp>
      <p:sp>
        <p:nvSpPr>
          <p:cNvPr id="233" name="Google Shape;233;p32"/>
          <p:cNvSpPr txBox="1"/>
          <p:nvPr/>
        </p:nvSpPr>
        <p:spPr>
          <a:xfrm>
            <a:off x="6169894" y="3246979"/>
            <a:ext cx="1307400" cy="46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Roboto"/>
                <a:ea typeface="Roboto"/>
                <a:cs typeface="Roboto"/>
                <a:sym typeface="Roboto"/>
              </a:rPr>
              <a:t>End</a:t>
            </a:r>
            <a:endParaRPr sz="1800">
              <a:latin typeface="Roboto"/>
              <a:ea typeface="Roboto"/>
              <a:cs typeface="Roboto"/>
              <a:sym typeface="Roboto"/>
            </a:endParaRPr>
          </a:p>
        </p:txBody>
      </p:sp>
      <p:sp>
        <p:nvSpPr>
          <p:cNvPr id="234" name="Google Shape;234;p32"/>
          <p:cNvSpPr txBox="1"/>
          <p:nvPr/>
        </p:nvSpPr>
        <p:spPr>
          <a:xfrm>
            <a:off x="3139450" y="2559650"/>
            <a:ext cx="2911800" cy="714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latin typeface="Roboto"/>
                <a:ea typeface="Roboto"/>
                <a:cs typeface="Roboto"/>
                <a:sym typeface="Roboto"/>
              </a:rPr>
              <a:t>Hello!</a:t>
            </a:r>
            <a:endParaRPr sz="2200">
              <a:latin typeface="Roboto"/>
              <a:ea typeface="Roboto"/>
              <a:cs typeface="Roboto"/>
              <a:sym typeface="Roboto"/>
            </a:endParaRPr>
          </a:p>
        </p:txBody>
      </p:sp>
      <p:cxnSp>
        <p:nvCxnSpPr>
          <p:cNvPr id="235" name="Google Shape;235;p32"/>
          <p:cNvCxnSpPr/>
          <p:nvPr/>
        </p:nvCxnSpPr>
        <p:spPr>
          <a:xfrm rot="10800000" flipH="1">
            <a:off x="3135545" y="2080868"/>
            <a:ext cx="9300" cy="1521300"/>
          </a:xfrm>
          <a:prstGeom prst="straightConnector1">
            <a:avLst/>
          </a:prstGeom>
          <a:noFill/>
          <a:ln w="76200" cap="flat" cmpd="sng">
            <a:solidFill>
              <a:srgbClr val="1155CC"/>
            </a:solidFill>
            <a:prstDash val="solid"/>
            <a:round/>
            <a:headEnd type="none" w="med" len="med"/>
            <a:tailEnd type="none" w="med" len="med"/>
          </a:ln>
        </p:spPr>
      </p:cxnSp>
      <p:cxnSp>
        <p:nvCxnSpPr>
          <p:cNvPr id="236" name="Google Shape;236;p32"/>
          <p:cNvCxnSpPr/>
          <p:nvPr/>
        </p:nvCxnSpPr>
        <p:spPr>
          <a:xfrm rot="10800000" flipH="1">
            <a:off x="6024595" y="2076068"/>
            <a:ext cx="9300" cy="1521300"/>
          </a:xfrm>
          <a:prstGeom prst="straightConnector1">
            <a:avLst/>
          </a:prstGeom>
          <a:noFill/>
          <a:ln w="76200" cap="flat" cmpd="sng">
            <a:solidFill>
              <a:srgbClr val="1155CC"/>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3"/>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Simple ConstraintLayout example</a:t>
            </a:r>
            <a:endParaRPr/>
          </a:p>
        </p:txBody>
      </p:sp>
      <p:sp>
        <p:nvSpPr>
          <p:cNvPr id="242" name="Google Shape;242;p33"/>
          <p:cNvSpPr txBox="1">
            <a:spLocks noGrp="1"/>
          </p:cNvSpPr>
          <p:nvPr>
            <p:ph type="body" idx="1"/>
          </p:nvPr>
        </p:nvSpPr>
        <p:spPr>
          <a:xfrm>
            <a:off x="191275" y="1165525"/>
            <a:ext cx="7077600" cy="3591900"/>
          </a:xfrm>
          <a:prstGeom prst="rect">
            <a:avLst/>
          </a:prstGeom>
        </p:spPr>
        <p:txBody>
          <a:bodyPr spcFirstLastPara="1" wrap="square" lIns="91425" tIns="91425" rIns="91425" bIns="91425" anchor="t" anchorCtr="0">
            <a:noAutofit/>
          </a:bodyPr>
          <a:lstStyle/>
          <a:p>
            <a:pPr marL="0" marR="360045" lvl="0" indent="0" algn="l" rtl="0">
              <a:lnSpc>
                <a:spcPct val="100000"/>
              </a:lnSpc>
              <a:spcBef>
                <a:spcPts val="0"/>
              </a:spcBef>
              <a:spcAft>
                <a:spcPts val="0"/>
              </a:spcAft>
              <a:buClr>
                <a:schemeClr val="dk1"/>
              </a:buClr>
              <a:buSzPts val="1100"/>
              <a:buFont typeface="Arial"/>
              <a:buNone/>
            </a:pPr>
            <a:r>
              <a:rPr lang="en" sz="1800" dirty="0">
                <a:solidFill>
                  <a:srgbClr val="37474F"/>
                </a:solidFill>
                <a:latin typeface="Consolas"/>
                <a:ea typeface="Consolas"/>
                <a:cs typeface="Consolas"/>
                <a:sym typeface="Consolas"/>
              </a:rPr>
              <a:t>&lt;androidx.constraintlayout.widget.ConstraintLayout</a:t>
            </a:r>
            <a:endParaRPr sz="1800" dirty="0">
              <a:solidFill>
                <a:srgbClr val="37474F"/>
              </a:solidFill>
              <a:latin typeface="Consolas"/>
              <a:ea typeface="Consolas"/>
              <a:cs typeface="Consolas"/>
              <a:sym typeface="Consolas"/>
            </a:endParaRPr>
          </a:p>
          <a:p>
            <a:pPr marL="0" marR="360045" lvl="0" indent="0" algn="l" rtl="0">
              <a:lnSpc>
                <a:spcPct val="100000"/>
              </a:lnSpc>
              <a:spcBef>
                <a:spcPts val="0"/>
              </a:spcBef>
              <a:spcAft>
                <a:spcPts val="0"/>
              </a:spcAft>
              <a:buClr>
                <a:schemeClr val="dk1"/>
              </a:buClr>
              <a:buSzPts val="1100"/>
              <a:buFont typeface="Arial"/>
              <a:buNone/>
            </a:pPr>
            <a:r>
              <a:rPr lang="en" sz="1800" dirty="0">
                <a:solidFill>
                  <a:srgbClr val="37474F"/>
                </a:solidFill>
                <a:latin typeface="Consolas"/>
                <a:ea typeface="Consolas"/>
                <a:cs typeface="Consolas"/>
                <a:sym typeface="Consolas"/>
              </a:rPr>
              <a:t>    android:layout_width=</a:t>
            </a:r>
            <a:r>
              <a:rPr lang="en" sz="1800" dirty="0">
                <a:solidFill>
                  <a:srgbClr val="388E3C"/>
                </a:solidFill>
                <a:latin typeface="Consolas"/>
                <a:ea typeface="Consolas"/>
                <a:cs typeface="Consolas"/>
                <a:sym typeface="Consolas"/>
              </a:rPr>
              <a:t>"match_parent"</a:t>
            </a:r>
            <a:endParaRPr sz="1800" dirty="0">
              <a:solidFill>
                <a:srgbClr val="37474F"/>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ts val="1100"/>
              <a:buFont typeface="Arial"/>
              <a:buNone/>
            </a:pPr>
            <a:r>
              <a:rPr lang="en" sz="1800" dirty="0">
                <a:solidFill>
                  <a:srgbClr val="37474F"/>
                </a:solidFill>
                <a:latin typeface="Consolas"/>
                <a:ea typeface="Consolas"/>
                <a:cs typeface="Consolas"/>
                <a:sym typeface="Consolas"/>
              </a:rPr>
              <a:t>    android:layout_height=</a:t>
            </a:r>
            <a:r>
              <a:rPr lang="en" sz="1800" dirty="0">
                <a:solidFill>
                  <a:srgbClr val="388E3C"/>
                </a:solidFill>
                <a:latin typeface="Consolas"/>
                <a:ea typeface="Consolas"/>
                <a:cs typeface="Consolas"/>
                <a:sym typeface="Consolas"/>
              </a:rPr>
              <a:t>"match_parent"</a:t>
            </a:r>
            <a:r>
              <a:rPr lang="en" sz="1800" dirty="0">
                <a:solidFill>
                  <a:srgbClr val="37474F"/>
                </a:solidFill>
                <a:latin typeface="Consolas"/>
                <a:ea typeface="Consolas"/>
                <a:cs typeface="Consolas"/>
                <a:sym typeface="Consolas"/>
              </a:rPr>
              <a:t>&gt;</a:t>
            </a:r>
            <a:endParaRPr sz="1700" dirty="0">
              <a:latin typeface="Consolas"/>
              <a:ea typeface="Consolas"/>
              <a:cs typeface="Consolas"/>
              <a:sym typeface="Consolas"/>
            </a:endParaRPr>
          </a:p>
          <a:p>
            <a:pPr marL="0" marR="360045" lvl="0" indent="0" algn="l" rtl="0">
              <a:lnSpc>
                <a:spcPct val="100000"/>
              </a:lnSpc>
              <a:spcBef>
                <a:spcPts val="0"/>
              </a:spcBef>
              <a:spcAft>
                <a:spcPts val="0"/>
              </a:spcAft>
              <a:buNone/>
            </a:pPr>
            <a:endParaRPr sz="1700" dirty="0">
              <a:latin typeface="Consolas"/>
              <a:ea typeface="Consolas"/>
              <a:cs typeface="Consolas"/>
              <a:sym typeface="Consolas"/>
            </a:endParaRPr>
          </a:p>
          <a:p>
            <a:pPr marL="0" marR="360045" lvl="0" indent="0" algn="l" rtl="0">
              <a:lnSpc>
                <a:spcPct val="100000"/>
              </a:lnSpc>
              <a:spcBef>
                <a:spcPts val="0"/>
              </a:spcBef>
              <a:spcAft>
                <a:spcPts val="0"/>
              </a:spcAft>
              <a:buClr>
                <a:schemeClr val="dk1"/>
              </a:buClr>
              <a:buSzPts val="1100"/>
              <a:buFont typeface="Arial"/>
              <a:buNone/>
            </a:pPr>
            <a:r>
              <a:rPr lang="en" sz="1700" dirty="0">
                <a:latin typeface="Consolas"/>
                <a:ea typeface="Consolas"/>
                <a:cs typeface="Consolas"/>
                <a:sym typeface="Consolas"/>
              </a:rPr>
              <a:t>    &lt;TextView</a:t>
            </a:r>
            <a:endParaRPr sz="1700" dirty="0">
              <a:latin typeface="Consolas"/>
              <a:ea typeface="Consolas"/>
              <a:cs typeface="Consolas"/>
              <a:sym typeface="Consolas"/>
            </a:endParaRPr>
          </a:p>
          <a:p>
            <a:pPr marL="0" marR="360045" lvl="0" indent="0" algn="l" rtl="0">
              <a:lnSpc>
                <a:spcPct val="100000"/>
              </a:lnSpc>
              <a:spcBef>
                <a:spcPts val="0"/>
              </a:spcBef>
              <a:spcAft>
                <a:spcPts val="0"/>
              </a:spcAft>
              <a:buClr>
                <a:schemeClr val="dk1"/>
              </a:buClr>
              <a:buSzPts val="1100"/>
              <a:buFont typeface="Arial"/>
              <a:buNone/>
            </a:pPr>
            <a:r>
              <a:rPr lang="en" sz="1700" dirty="0">
                <a:latin typeface="Consolas"/>
                <a:ea typeface="Consolas"/>
                <a:cs typeface="Consolas"/>
                <a:sym typeface="Consolas"/>
              </a:rPr>
              <a:t>        ...</a:t>
            </a:r>
            <a:endParaRPr sz="1700" dirty="0">
              <a:latin typeface="Consolas"/>
              <a:ea typeface="Consolas"/>
              <a:cs typeface="Consolas"/>
              <a:sym typeface="Consolas"/>
            </a:endParaRPr>
          </a:p>
          <a:p>
            <a:pPr marL="0" marR="360045" lvl="0" indent="0" algn="l" rtl="0">
              <a:lnSpc>
                <a:spcPct val="100000"/>
              </a:lnSpc>
              <a:spcBef>
                <a:spcPts val="0"/>
              </a:spcBef>
              <a:spcAft>
                <a:spcPts val="0"/>
              </a:spcAft>
              <a:buNone/>
            </a:pPr>
            <a:r>
              <a:rPr lang="en" sz="1700" dirty="0">
                <a:latin typeface="Consolas"/>
                <a:ea typeface="Consolas"/>
                <a:cs typeface="Consolas"/>
                <a:sym typeface="Consolas"/>
              </a:rPr>
              <a:t>        </a:t>
            </a:r>
            <a:r>
              <a:rPr lang="en" sz="1700" b="1" dirty="0">
                <a:latin typeface="Consolas"/>
                <a:ea typeface="Consolas"/>
                <a:cs typeface="Consolas"/>
                <a:sym typeface="Consolas"/>
              </a:rPr>
              <a:t>app:layout_constraintBottom_toBottomOf=</a:t>
            </a:r>
            <a:r>
              <a:rPr lang="en" sz="1700" b="1" dirty="0">
                <a:solidFill>
                  <a:srgbClr val="388E3C"/>
                </a:solidFill>
                <a:latin typeface="Consolas"/>
                <a:ea typeface="Consolas"/>
                <a:cs typeface="Consolas"/>
                <a:sym typeface="Consolas"/>
              </a:rPr>
              <a:t>"parent"</a:t>
            </a:r>
            <a:endParaRPr sz="1700" b="1" dirty="0">
              <a:solidFill>
                <a:srgbClr val="388E3C"/>
              </a:solidFill>
              <a:latin typeface="Consolas"/>
              <a:ea typeface="Consolas"/>
              <a:cs typeface="Consolas"/>
              <a:sym typeface="Consolas"/>
            </a:endParaRPr>
          </a:p>
          <a:p>
            <a:pPr marL="0" marR="360045" lvl="0" indent="0" algn="l" rtl="0">
              <a:lnSpc>
                <a:spcPct val="100000"/>
              </a:lnSpc>
              <a:spcBef>
                <a:spcPts val="0"/>
              </a:spcBef>
              <a:spcAft>
                <a:spcPts val="0"/>
              </a:spcAft>
              <a:buClr>
                <a:schemeClr val="dk1"/>
              </a:buClr>
              <a:buSzPts val="1100"/>
              <a:buFont typeface="Arial"/>
              <a:buNone/>
            </a:pPr>
            <a:r>
              <a:rPr lang="en" sz="1700" b="1" dirty="0">
                <a:latin typeface="Consolas"/>
                <a:ea typeface="Consolas"/>
                <a:cs typeface="Consolas"/>
                <a:sym typeface="Consolas"/>
              </a:rPr>
              <a:t>        app:layout_constraintEnd_toEndOf=</a:t>
            </a:r>
            <a:r>
              <a:rPr lang="en" sz="1700" b="1" dirty="0">
                <a:solidFill>
                  <a:srgbClr val="388E3C"/>
                </a:solidFill>
                <a:latin typeface="Consolas"/>
                <a:ea typeface="Consolas"/>
                <a:cs typeface="Consolas"/>
                <a:sym typeface="Consolas"/>
              </a:rPr>
              <a:t>"parent"</a:t>
            </a:r>
            <a:endParaRPr sz="1700" b="1" dirty="0">
              <a:solidFill>
                <a:srgbClr val="388E3C"/>
              </a:solidFill>
              <a:latin typeface="Consolas"/>
              <a:ea typeface="Consolas"/>
              <a:cs typeface="Consolas"/>
              <a:sym typeface="Consolas"/>
            </a:endParaRPr>
          </a:p>
          <a:p>
            <a:pPr marL="0" marR="360045" lvl="0" indent="0" algn="l" rtl="0">
              <a:lnSpc>
                <a:spcPct val="100000"/>
              </a:lnSpc>
              <a:spcBef>
                <a:spcPts val="0"/>
              </a:spcBef>
              <a:spcAft>
                <a:spcPts val="0"/>
              </a:spcAft>
              <a:buClr>
                <a:schemeClr val="dk1"/>
              </a:buClr>
              <a:buSzPts val="1100"/>
              <a:buFont typeface="Arial"/>
              <a:buNone/>
            </a:pPr>
            <a:r>
              <a:rPr lang="en" sz="1700" b="1" dirty="0">
                <a:latin typeface="Consolas"/>
                <a:ea typeface="Consolas"/>
                <a:cs typeface="Consolas"/>
                <a:sym typeface="Consolas"/>
              </a:rPr>
              <a:t>        app:layout_constraintStart_toStartOf=</a:t>
            </a:r>
            <a:r>
              <a:rPr lang="en" sz="1700" b="1" dirty="0">
                <a:solidFill>
                  <a:srgbClr val="388E3C"/>
                </a:solidFill>
                <a:latin typeface="Consolas"/>
                <a:ea typeface="Consolas"/>
                <a:cs typeface="Consolas"/>
                <a:sym typeface="Consolas"/>
              </a:rPr>
              <a:t>"parent"</a:t>
            </a:r>
            <a:endParaRPr sz="1700" b="1" dirty="0">
              <a:solidFill>
                <a:srgbClr val="388E3C"/>
              </a:solidFill>
              <a:latin typeface="Consolas"/>
              <a:ea typeface="Consolas"/>
              <a:cs typeface="Consolas"/>
              <a:sym typeface="Consolas"/>
            </a:endParaRPr>
          </a:p>
          <a:p>
            <a:pPr marL="0" marR="360045" lvl="0" indent="0" algn="l" rtl="0">
              <a:lnSpc>
                <a:spcPct val="100000"/>
              </a:lnSpc>
              <a:spcBef>
                <a:spcPts val="0"/>
              </a:spcBef>
              <a:spcAft>
                <a:spcPts val="0"/>
              </a:spcAft>
              <a:buClr>
                <a:schemeClr val="dk1"/>
              </a:buClr>
              <a:buSzPts val="1100"/>
              <a:buFont typeface="Arial"/>
              <a:buNone/>
            </a:pPr>
            <a:r>
              <a:rPr lang="en" sz="1700" b="1" dirty="0">
                <a:latin typeface="Consolas"/>
                <a:ea typeface="Consolas"/>
                <a:cs typeface="Consolas"/>
                <a:sym typeface="Consolas"/>
              </a:rPr>
              <a:t>        app:layout_constraintTop_toTopOf=</a:t>
            </a:r>
            <a:r>
              <a:rPr lang="en" sz="1700" b="1" dirty="0">
                <a:solidFill>
                  <a:srgbClr val="388E3C"/>
                </a:solidFill>
                <a:latin typeface="Consolas"/>
                <a:ea typeface="Consolas"/>
                <a:cs typeface="Consolas"/>
                <a:sym typeface="Consolas"/>
              </a:rPr>
              <a:t>"parent"</a:t>
            </a:r>
            <a:r>
              <a:rPr lang="en" sz="1700" dirty="0">
                <a:latin typeface="Consolas"/>
                <a:ea typeface="Consolas"/>
                <a:cs typeface="Consolas"/>
                <a:sym typeface="Consolas"/>
              </a:rPr>
              <a:t> /&gt;</a:t>
            </a:r>
            <a:endParaRPr sz="1700" dirty="0">
              <a:latin typeface="Consolas"/>
              <a:ea typeface="Consolas"/>
              <a:cs typeface="Consolas"/>
              <a:sym typeface="Consolas"/>
            </a:endParaRPr>
          </a:p>
          <a:p>
            <a:pPr marL="0" marR="360045" lvl="0" indent="0" algn="l" rtl="0">
              <a:lnSpc>
                <a:spcPct val="100000"/>
              </a:lnSpc>
              <a:spcBef>
                <a:spcPts val="0"/>
              </a:spcBef>
              <a:spcAft>
                <a:spcPts val="0"/>
              </a:spcAft>
              <a:buNone/>
            </a:pPr>
            <a:endParaRPr sz="1700" dirty="0">
              <a:latin typeface="Consolas"/>
              <a:ea typeface="Consolas"/>
              <a:cs typeface="Consolas"/>
              <a:sym typeface="Consolas"/>
            </a:endParaRPr>
          </a:p>
          <a:p>
            <a:pPr marL="0" marR="360045" lvl="0" indent="0" algn="l" rtl="0">
              <a:lnSpc>
                <a:spcPct val="100000"/>
              </a:lnSpc>
              <a:spcBef>
                <a:spcPts val="0"/>
              </a:spcBef>
              <a:spcAft>
                <a:spcPts val="0"/>
              </a:spcAft>
              <a:buClr>
                <a:schemeClr val="dk1"/>
              </a:buClr>
              <a:buSzPts val="1100"/>
              <a:buFont typeface="Arial"/>
              <a:buNone/>
            </a:pPr>
            <a:r>
              <a:rPr lang="en" sz="1700" dirty="0">
                <a:latin typeface="Consolas"/>
                <a:ea typeface="Consolas"/>
                <a:cs typeface="Consolas"/>
                <a:sym typeface="Consolas"/>
              </a:rPr>
              <a:t>&lt;/androidx.constraintlayout.widget.ConstraintLayout&gt;</a:t>
            </a:r>
            <a:endParaRPr sz="1700" dirty="0">
              <a:latin typeface="Consolas"/>
              <a:ea typeface="Consolas"/>
              <a:cs typeface="Consolas"/>
              <a:sym typeface="Consolas"/>
            </a:endParaRPr>
          </a:p>
        </p:txBody>
      </p:sp>
      <p:sp>
        <p:nvSpPr>
          <p:cNvPr id="243" name="Google Shape;243;p33"/>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pic>
        <p:nvPicPr>
          <p:cNvPr id="244" name="Google Shape;244;p33"/>
          <p:cNvPicPr preferRelativeResize="0"/>
          <p:nvPr/>
        </p:nvPicPr>
        <p:blipFill>
          <a:blip r:embed="rId3">
            <a:alphaModFix/>
          </a:blip>
          <a:stretch>
            <a:fillRect/>
          </a:stretch>
        </p:blipFill>
        <p:spPr>
          <a:xfrm>
            <a:off x="7048413" y="1294970"/>
            <a:ext cx="1741195" cy="299267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4"/>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Layout Editor in Android Studio</a:t>
            </a:r>
            <a:endParaRPr/>
          </a:p>
        </p:txBody>
      </p:sp>
      <p:sp>
        <p:nvSpPr>
          <p:cNvPr id="250" name="Google Shape;250;p34"/>
          <p:cNvSpPr txBox="1">
            <a:spLocks noGrp="1"/>
          </p:cNvSpPr>
          <p:nvPr>
            <p:ph type="body" idx="1"/>
          </p:nvPr>
        </p:nvSpPr>
        <p:spPr>
          <a:xfrm>
            <a:off x="254900" y="1041373"/>
            <a:ext cx="8520600" cy="44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You can click and drag to add constraints to a View.</a:t>
            </a:r>
            <a:endParaRPr sz="1800"/>
          </a:p>
        </p:txBody>
      </p:sp>
      <p:sp>
        <p:nvSpPr>
          <p:cNvPr id="251" name="Google Shape;251;p34"/>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pic>
        <p:nvPicPr>
          <p:cNvPr id="252" name="Google Shape;252;p34"/>
          <p:cNvPicPr preferRelativeResize="0"/>
          <p:nvPr/>
        </p:nvPicPr>
        <p:blipFill>
          <a:blip r:embed="rId3">
            <a:alphaModFix/>
          </a:blip>
          <a:stretch>
            <a:fillRect/>
          </a:stretch>
        </p:blipFill>
        <p:spPr>
          <a:xfrm>
            <a:off x="2127374" y="1692163"/>
            <a:ext cx="4889251" cy="271122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About this lesson</a:t>
            </a:r>
            <a:endParaRPr/>
          </a:p>
        </p:txBody>
      </p:sp>
      <p:sp>
        <p:nvSpPr>
          <p:cNvPr id="88" name="Google Shape;88;p18"/>
          <p:cNvSpPr txBox="1">
            <a:spLocks noGrp="1"/>
          </p:cNvSpPr>
          <p:nvPr>
            <p:ph type="body" idx="1"/>
          </p:nvPr>
        </p:nvSpPr>
        <p:spPr>
          <a:xfrm>
            <a:off x="342900" y="1076275"/>
            <a:ext cx="5926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Lesson 5: Layouts</a:t>
            </a:r>
            <a:endParaRPr sz="2000"/>
          </a:p>
          <a:p>
            <a:pPr marL="457200" lvl="0" indent="-355600" algn="l" rtl="0">
              <a:spcBef>
                <a:spcPts val="1000"/>
              </a:spcBef>
              <a:spcAft>
                <a:spcPts val="0"/>
              </a:spcAft>
              <a:buSzPts val="2000"/>
              <a:buChar char="●"/>
            </a:pPr>
            <a:r>
              <a:rPr lang="en" sz="2000" u="sng">
                <a:solidFill>
                  <a:schemeClr val="hlink"/>
                </a:solidFill>
                <a:hlinkClick r:id="rId3" action="ppaction://hlinksldjump"/>
              </a:rPr>
              <a:t>Layouts in Android</a:t>
            </a:r>
            <a:endParaRPr sz="2000"/>
          </a:p>
          <a:p>
            <a:pPr marL="457200" lvl="0" indent="-355600" algn="l" rtl="0">
              <a:spcBef>
                <a:spcPts val="0"/>
              </a:spcBef>
              <a:spcAft>
                <a:spcPts val="0"/>
              </a:spcAft>
              <a:buSzPts val="2000"/>
              <a:buChar char="●"/>
            </a:pPr>
            <a:r>
              <a:rPr lang="en" sz="2000" u="sng">
                <a:solidFill>
                  <a:schemeClr val="hlink"/>
                </a:solidFill>
                <a:hlinkClick r:id="rId4" action="ppaction://hlinksldjump"/>
              </a:rPr>
              <a:t>ConstraintLayout</a:t>
            </a:r>
            <a:endParaRPr sz="2000"/>
          </a:p>
          <a:p>
            <a:pPr marL="457200" lvl="0" indent="-355600" algn="l" rtl="0">
              <a:spcBef>
                <a:spcPts val="0"/>
              </a:spcBef>
              <a:spcAft>
                <a:spcPts val="0"/>
              </a:spcAft>
              <a:buSzPts val="2000"/>
              <a:buChar char="●"/>
            </a:pPr>
            <a:r>
              <a:rPr lang="en" sz="2000" u="sng">
                <a:solidFill>
                  <a:schemeClr val="hlink"/>
                </a:solidFill>
                <a:hlinkClick r:id="rId5" action="ppaction://hlinksldjump"/>
              </a:rPr>
              <a:t>Additional topics for ConstraintLayout</a:t>
            </a:r>
            <a:endParaRPr sz="2000"/>
          </a:p>
          <a:p>
            <a:pPr marL="457200" lvl="0" indent="-355600" algn="l" rtl="0">
              <a:spcBef>
                <a:spcPts val="0"/>
              </a:spcBef>
              <a:spcAft>
                <a:spcPts val="0"/>
              </a:spcAft>
              <a:buSzPts val="2000"/>
              <a:buChar char="●"/>
            </a:pPr>
            <a:r>
              <a:rPr lang="en" sz="2000" u="sng">
                <a:solidFill>
                  <a:schemeClr val="hlink"/>
                </a:solidFill>
                <a:hlinkClick r:id="rId6" action="ppaction://hlinksldjump"/>
              </a:rPr>
              <a:t>Data binding</a:t>
            </a:r>
            <a:endParaRPr sz="2000"/>
          </a:p>
          <a:p>
            <a:pPr marL="457200" lvl="0" indent="-355600" algn="l" rtl="0">
              <a:spcBef>
                <a:spcPts val="0"/>
              </a:spcBef>
              <a:spcAft>
                <a:spcPts val="0"/>
              </a:spcAft>
              <a:buSzPts val="2000"/>
              <a:buChar char="●"/>
            </a:pPr>
            <a:r>
              <a:rPr lang="en" sz="2000" u="sng">
                <a:solidFill>
                  <a:schemeClr val="hlink"/>
                </a:solidFill>
                <a:hlinkClick r:id="rId7" action="ppaction://hlinksldjump"/>
              </a:rPr>
              <a:t>Displaying lists with RecyclerView</a:t>
            </a:r>
            <a:endParaRPr sz="2000"/>
          </a:p>
          <a:p>
            <a:pPr marL="457200" lvl="0" indent="-355600" algn="l" rtl="0">
              <a:spcBef>
                <a:spcPts val="0"/>
              </a:spcBef>
              <a:spcAft>
                <a:spcPts val="0"/>
              </a:spcAft>
              <a:buSzPts val="2000"/>
              <a:buChar char="●"/>
            </a:pPr>
            <a:r>
              <a:rPr lang="en" sz="2000" u="sng">
                <a:solidFill>
                  <a:schemeClr val="hlink"/>
                </a:solidFill>
                <a:hlinkClick r:id="rId8" action="ppaction://hlinksldjump"/>
              </a:rPr>
              <a:t>Summary</a:t>
            </a:r>
            <a:endParaRPr sz="2000"/>
          </a:p>
        </p:txBody>
      </p:sp>
      <p:sp>
        <p:nvSpPr>
          <p:cNvPr id="89" name="Google Shape;89;p18"/>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5"/>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Constraint Widget in Layout Editor</a:t>
            </a:r>
            <a:endParaRPr/>
          </a:p>
        </p:txBody>
      </p:sp>
      <p:sp>
        <p:nvSpPr>
          <p:cNvPr id="258" name="Google Shape;258;p35"/>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pic>
        <p:nvPicPr>
          <p:cNvPr id="259" name="Google Shape;259;p35"/>
          <p:cNvPicPr preferRelativeResize="0"/>
          <p:nvPr/>
        </p:nvPicPr>
        <p:blipFill>
          <a:blip r:embed="rId3">
            <a:alphaModFix/>
          </a:blip>
          <a:stretch>
            <a:fillRect/>
          </a:stretch>
        </p:blipFill>
        <p:spPr>
          <a:xfrm>
            <a:off x="5410200" y="1264220"/>
            <a:ext cx="2148554" cy="3079902"/>
          </a:xfrm>
          <a:prstGeom prst="rect">
            <a:avLst/>
          </a:prstGeom>
          <a:noFill/>
          <a:ln w="9525" cap="flat" cmpd="sng">
            <a:solidFill>
              <a:srgbClr val="B7B7B7"/>
            </a:solidFill>
            <a:prstDash val="solid"/>
            <a:round/>
            <a:headEnd type="none" w="sm" len="sm"/>
            <a:tailEnd type="none" w="sm" len="sm"/>
          </a:ln>
        </p:spPr>
      </p:pic>
      <p:pic>
        <p:nvPicPr>
          <p:cNvPr id="260" name="Google Shape;260;p35"/>
          <p:cNvPicPr preferRelativeResize="0"/>
          <p:nvPr/>
        </p:nvPicPr>
        <p:blipFill>
          <a:blip r:embed="rId4">
            <a:alphaModFix/>
          </a:blip>
          <a:stretch>
            <a:fillRect/>
          </a:stretch>
        </p:blipFill>
        <p:spPr>
          <a:xfrm>
            <a:off x="833425" y="1651570"/>
            <a:ext cx="581025" cy="304800"/>
          </a:xfrm>
          <a:prstGeom prst="rect">
            <a:avLst/>
          </a:prstGeom>
          <a:noFill/>
          <a:ln>
            <a:noFill/>
          </a:ln>
        </p:spPr>
      </p:pic>
      <p:pic>
        <p:nvPicPr>
          <p:cNvPr id="261" name="Google Shape;261;p35"/>
          <p:cNvPicPr preferRelativeResize="0"/>
          <p:nvPr/>
        </p:nvPicPr>
        <p:blipFill>
          <a:blip r:embed="rId5">
            <a:alphaModFix/>
          </a:blip>
          <a:stretch>
            <a:fillRect/>
          </a:stretch>
        </p:blipFill>
        <p:spPr>
          <a:xfrm>
            <a:off x="833425" y="2567558"/>
            <a:ext cx="581025" cy="304800"/>
          </a:xfrm>
          <a:prstGeom prst="rect">
            <a:avLst/>
          </a:prstGeom>
          <a:noFill/>
          <a:ln>
            <a:noFill/>
          </a:ln>
        </p:spPr>
      </p:pic>
      <p:pic>
        <p:nvPicPr>
          <p:cNvPr id="262" name="Google Shape;262;p35"/>
          <p:cNvPicPr preferRelativeResize="0"/>
          <p:nvPr/>
        </p:nvPicPr>
        <p:blipFill>
          <a:blip r:embed="rId6">
            <a:alphaModFix/>
          </a:blip>
          <a:stretch>
            <a:fillRect/>
          </a:stretch>
        </p:blipFill>
        <p:spPr>
          <a:xfrm>
            <a:off x="833425" y="3483545"/>
            <a:ext cx="581025" cy="304800"/>
          </a:xfrm>
          <a:prstGeom prst="rect">
            <a:avLst/>
          </a:prstGeom>
          <a:noFill/>
          <a:ln>
            <a:noFill/>
          </a:ln>
        </p:spPr>
      </p:pic>
      <p:sp>
        <p:nvSpPr>
          <p:cNvPr id="263" name="Google Shape;263;p35"/>
          <p:cNvSpPr txBox="1"/>
          <p:nvPr/>
        </p:nvSpPr>
        <p:spPr>
          <a:xfrm>
            <a:off x="1693882" y="1658475"/>
            <a:ext cx="2378100" cy="291000"/>
          </a:xfrm>
          <a:prstGeom prst="rect">
            <a:avLst/>
          </a:prstGeom>
          <a:noFill/>
          <a:ln>
            <a:noFill/>
          </a:ln>
        </p:spPr>
        <p:txBody>
          <a:bodyPr spcFirstLastPara="1" wrap="square" lIns="91425" tIns="91425" rIns="91425" bIns="91425" anchor="ctr" anchorCtr="0">
            <a:noAutofit/>
          </a:bodyPr>
          <a:lstStyle/>
          <a:p>
            <a:pPr marL="0" marR="360045" lvl="0" indent="0" algn="l" rtl="0">
              <a:spcBef>
                <a:spcPts val="0"/>
              </a:spcBef>
              <a:spcAft>
                <a:spcPts val="0"/>
              </a:spcAft>
              <a:buClr>
                <a:schemeClr val="dk1"/>
              </a:buClr>
              <a:buSzPts val="1100"/>
              <a:buFont typeface="Arial"/>
              <a:buNone/>
            </a:pPr>
            <a:r>
              <a:rPr lang="en" sz="2200">
                <a:solidFill>
                  <a:schemeClr val="dk1"/>
                </a:solidFill>
                <a:latin typeface="Roboto"/>
                <a:ea typeface="Roboto"/>
                <a:cs typeface="Roboto"/>
                <a:sym typeface="Roboto"/>
              </a:rPr>
              <a:t>Fixed</a:t>
            </a:r>
            <a:endParaRPr sz="2200">
              <a:solidFill>
                <a:schemeClr val="dk1"/>
              </a:solidFill>
              <a:latin typeface="Roboto"/>
              <a:ea typeface="Roboto"/>
              <a:cs typeface="Roboto"/>
              <a:sym typeface="Roboto"/>
            </a:endParaRPr>
          </a:p>
        </p:txBody>
      </p:sp>
      <p:sp>
        <p:nvSpPr>
          <p:cNvPr id="264" name="Google Shape;264;p35"/>
          <p:cNvSpPr txBox="1"/>
          <p:nvPr/>
        </p:nvSpPr>
        <p:spPr>
          <a:xfrm>
            <a:off x="1693900" y="2574450"/>
            <a:ext cx="3172500" cy="291000"/>
          </a:xfrm>
          <a:prstGeom prst="rect">
            <a:avLst/>
          </a:prstGeom>
          <a:noFill/>
          <a:ln>
            <a:noFill/>
          </a:ln>
        </p:spPr>
        <p:txBody>
          <a:bodyPr spcFirstLastPara="1" wrap="square" lIns="91425" tIns="91425" rIns="91425" bIns="91425" anchor="ctr" anchorCtr="0">
            <a:noAutofit/>
          </a:bodyPr>
          <a:lstStyle/>
          <a:p>
            <a:pPr marL="0" marR="360045" lvl="0" indent="0" algn="l" rtl="0">
              <a:spcBef>
                <a:spcPts val="0"/>
              </a:spcBef>
              <a:spcAft>
                <a:spcPts val="0"/>
              </a:spcAft>
              <a:buNone/>
            </a:pPr>
            <a:r>
              <a:rPr lang="en" sz="2200">
                <a:solidFill>
                  <a:schemeClr val="dk1"/>
                </a:solidFill>
                <a:latin typeface="Roboto"/>
                <a:ea typeface="Roboto"/>
                <a:cs typeface="Roboto"/>
                <a:sym typeface="Roboto"/>
              </a:rPr>
              <a:t>Wrap content</a:t>
            </a:r>
            <a:endParaRPr sz="2200">
              <a:solidFill>
                <a:schemeClr val="dk1"/>
              </a:solidFill>
              <a:latin typeface="Roboto"/>
              <a:ea typeface="Roboto"/>
              <a:cs typeface="Roboto"/>
              <a:sym typeface="Roboto"/>
            </a:endParaRPr>
          </a:p>
        </p:txBody>
      </p:sp>
      <p:sp>
        <p:nvSpPr>
          <p:cNvPr id="265" name="Google Shape;265;p35"/>
          <p:cNvSpPr txBox="1"/>
          <p:nvPr/>
        </p:nvSpPr>
        <p:spPr>
          <a:xfrm>
            <a:off x="1693901" y="3528550"/>
            <a:ext cx="3894300" cy="291000"/>
          </a:xfrm>
          <a:prstGeom prst="rect">
            <a:avLst/>
          </a:prstGeom>
          <a:noFill/>
          <a:ln>
            <a:noFill/>
          </a:ln>
        </p:spPr>
        <p:txBody>
          <a:bodyPr spcFirstLastPara="1" wrap="square" lIns="91425" tIns="91425" rIns="91425" bIns="91425" anchor="ctr" anchorCtr="0">
            <a:noAutofit/>
          </a:bodyPr>
          <a:lstStyle/>
          <a:p>
            <a:pPr marL="0" marR="360045" lvl="0" indent="0" algn="l" rtl="0">
              <a:spcBef>
                <a:spcPts val="0"/>
              </a:spcBef>
              <a:spcAft>
                <a:spcPts val="0"/>
              </a:spcAft>
              <a:buNone/>
            </a:pPr>
            <a:r>
              <a:rPr lang="en" sz="2200">
                <a:solidFill>
                  <a:schemeClr val="dk1"/>
                </a:solidFill>
                <a:latin typeface="Roboto"/>
                <a:ea typeface="Roboto"/>
                <a:cs typeface="Roboto"/>
                <a:sym typeface="Roboto"/>
              </a:rPr>
              <a:t>Match constraints</a:t>
            </a:r>
            <a:endParaRPr sz="2200">
              <a:solidFill>
                <a:schemeClr val="dk1"/>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6"/>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Wrap content for width and height </a:t>
            </a:r>
            <a:endParaRPr/>
          </a:p>
        </p:txBody>
      </p:sp>
      <p:sp>
        <p:nvSpPr>
          <p:cNvPr id="271" name="Google Shape;271;p36"/>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pic>
        <p:nvPicPr>
          <p:cNvPr id="272" name="Google Shape;272;p36"/>
          <p:cNvPicPr preferRelativeResize="0"/>
          <p:nvPr/>
        </p:nvPicPr>
        <p:blipFill>
          <a:blip r:embed="rId3">
            <a:alphaModFix/>
          </a:blip>
          <a:stretch>
            <a:fillRect/>
          </a:stretch>
        </p:blipFill>
        <p:spPr>
          <a:xfrm>
            <a:off x="1693450" y="1157275"/>
            <a:ext cx="5757101" cy="3222528"/>
          </a:xfrm>
          <a:prstGeom prst="rect">
            <a:avLst/>
          </a:prstGeom>
          <a:noFill/>
          <a:ln>
            <a:noFill/>
          </a:ln>
        </p:spPr>
      </p:pic>
      <p:pic>
        <p:nvPicPr>
          <p:cNvPr id="273" name="Google Shape;273;p36"/>
          <p:cNvPicPr preferRelativeResize="0"/>
          <p:nvPr/>
        </p:nvPicPr>
        <p:blipFill rotWithShape="1">
          <a:blip r:embed="rId3">
            <a:alphaModFix/>
          </a:blip>
          <a:srcRect l="43633" t="67370"/>
          <a:stretch/>
        </p:blipFill>
        <p:spPr>
          <a:xfrm>
            <a:off x="4439475" y="3399052"/>
            <a:ext cx="3245125" cy="1051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7"/>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Wrap content for width, fixed height</a:t>
            </a:r>
            <a:endParaRPr/>
          </a:p>
        </p:txBody>
      </p:sp>
      <p:sp>
        <p:nvSpPr>
          <p:cNvPr id="279" name="Google Shape;279;p37"/>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pic>
        <p:nvPicPr>
          <p:cNvPr id="280" name="Google Shape;280;p37"/>
          <p:cNvPicPr preferRelativeResize="0"/>
          <p:nvPr/>
        </p:nvPicPr>
        <p:blipFill>
          <a:blip r:embed="rId3">
            <a:alphaModFix/>
          </a:blip>
          <a:stretch>
            <a:fillRect/>
          </a:stretch>
        </p:blipFill>
        <p:spPr>
          <a:xfrm>
            <a:off x="1691640" y="1149908"/>
            <a:ext cx="5760721" cy="3234866"/>
          </a:xfrm>
          <a:prstGeom prst="rect">
            <a:avLst/>
          </a:prstGeom>
          <a:noFill/>
          <a:ln>
            <a:noFill/>
          </a:ln>
        </p:spPr>
      </p:pic>
      <p:pic>
        <p:nvPicPr>
          <p:cNvPr id="281" name="Google Shape;281;p37"/>
          <p:cNvPicPr preferRelativeResize="0"/>
          <p:nvPr/>
        </p:nvPicPr>
        <p:blipFill rotWithShape="1">
          <a:blip r:embed="rId3">
            <a:alphaModFix/>
          </a:blip>
          <a:srcRect l="43461" t="67026"/>
          <a:stretch/>
        </p:blipFill>
        <p:spPr>
          <a:xfrm>
            <a:off x="4434035" y="3384092"/>
            <a:ext cx="3257125" cy="1066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8"/>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Center a view horizontally</a:t>
            </a:r>
            <a:endParaRPr/>
          </a:p>
        </p:txBody>
      </p:sp>
      <p:sp>
        <p:nvSpPr>
          <p:cNvPr id="287" name="Google Shape;287;p38"/>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pic>
        <p:nvPicPr>
          <p:cNvPr id="288" name="Google Shape;288;p38"/>
          <p:cNvPicPr preferRelativeResize="0"/>
          <p:nvPr/>
        </p:nvPicPr>
        <p:blipFill rotWithShape="1">
          <a:blip r:embed="rId3">
            <a:alphaModFix/>
          </a:blip>
          <a:srcRect r="53014"/>
          <a:stretch/>
        </p:blipFill>
        <p:spPr>
          <a:xfrm>
            <a:off x="1658093" y="1135200"/>
            <a:ext cx="2706774" cy="3233425"/>
          </a:xfrm>
          <a:prstGeom prst="rect">
            <a:avLst/>
          </a:prstGeom>
          <a:noFill/>
          <a:ln>
            <a:noFill/>
          </a:ln>
        </p:spPr>
      </p:pic>
      <p:pic>
        <p:nvPicPr>
          <p:cNvPr id="289" name="Google Shape;289;p38"/>
          <p:cNvPicPr preferRelativeResize="0"/>
          <p:nvPr/>
        </p:nvPicPr>
        <p:blipFill>
          <a:blip r:embed="rId4">
            <a:alphaModFix/>
          </a:blip>
          <a:stretch>
            <a:fillRect/>
          </a:stretch>
        </p:blipFill>
        <p:spPr>
          <a:xfrm>
            <a:off x="4426125" y="1164625"/>
            <a:ext cx="3302150" cy="3174575"/>
          </a:xfrm>
          <a:prstGeom prst="rect">
            <a:avLst/>
          </a:prstGeom>
          <a:noFill/>
          <a:ln w="9525" cap="flat" cmpd="sng">
            <a:solidFill>
              <a:srgbClr val="B7B7B7"/>
            </a:solidFill>
            <a:prstDash val="solid"/>
            <a:round/>
            <a:headEnd type="none" w="sm" len="sm"/>
            <a:tailEnd type="none" w="sm" len="sm"/>
          </a:ln>
        </p:spPr>
      </p:pic>
      <p:sp>
        <p:nvSpPr>
          <p:cNvPr id="290" name="Google Shape;290;p38"/>
          <p:cNvSpPr/>
          <p:nvPr/>
        </p:nvSpPr>
        <p:spPr>
          <a:xfrm>
            <a:off x="5963224" y="3137000"/>
            <a:ext cx="250200" cy="244800"/>
          </a:xfrm>
          <a:prstGeom prst="rect">
            <a:avLst/>
          </a:prstGeom>
          <a:noFill/>
          <a:ln w="19050" cap="flat" cmpd="sng">
            <a:solidFill>
              <a:srgbClr val="4CAF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9"/>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match_constraint</a:t>
            </a:r>
            <a:endParaRPr/>
          </a:p>
        </p:txBody>
      </p:sp>
      <p:sp>
        <p:nvSpPr>
          <p:cNvPr id="296" name="Google Shape;296;p39"/>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pic>
        <p:nvPicPr>
          <p:cNvPr id="297" name="Google Shape;297;p39"/>
          <p:cNvPicPr preferRelativeResize="0"/>
          <p:nvPr/>
        </p:nvPicPr>
        <p:blipFill rotWithShape="1">
          <a:blip r:embed="rId3">
            <a:alphaModFix/>
          </a:blip>
          <a:srcRect r="2315"/>
          <a:stretch/>
        </p:blipFill>
        <p:spPr>
          <a:xfrm>
            <a:off x="1848825" y="1657475"/>
            <a:ext cx="4884701" cy="2799496"/>
          </a:xfrm>
          <a:prstGeom prst="rect">
            <a:avLst/>
          </a:prstGeom>
          <a:noFill/>
          <a:ln>
            <a:noFill/>
          </a:ln>
        </p:spPr>
      </p:pic>
      <p:sp>
        <p:nvSpPr>
          <p:cNvPr id="298" name="Google Shape;298;p39"/>
          <p:cNvSpPr txBox="1"/>
          <p:nvPr/>
        </p:nvSpPr>
        <p:spPr>
          <a:xfrm>
            <a:off x="311700" y="1098750"/>
            <a:ext cx="8520600" cy="503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latin typeface="Roboto"/>
                <a:ea typeface="Roboto"/>
                <a:cs typeface="Roboto"/>
                <a:sym typeface="Roboto"/>
              </a:rPr>
              <a:t>Can’t use </a:t>
            </a:r>
            <a:r>
              <a:rPr lang="en" sz="1800">
                <a:latin typeface="Courier New"/>
                <a:ea typeface="Courier New"/>
                <a:cs typeface="Courier New"/>
                <a:sym typeface="Courier New"/>
              </a:rPr>
              <a:t>match_parent</a:t>
            </a:r>
            <a:r>
              <a:rPr lang="en" sz="1800">
                <a:latin typeface="Roboto"/>
                <a:ea typeface="Roboto"/>
                <a:cs typeface="Roboto"/>
                <a:sym typeface="Roboto"/>
              </a:rPr>
              <a:t> on a child view, use </a:t>
            </a:r>
            <a:r>
              <a:rPr lang="en" sz="1800">
                <a:latin typeface="Courier New"/>
                <a:ea typeface="Courier New"/>
                <a:cs typeface="Courier New"/>
                <a:sym typeface="Courier New"/>
              </a:rPr>
              <a:t>match_constraint </a:t>
            </a:r>
            <a:r>
              <a:rPr lang="en" sz="1800">
                <a:latin typeface="Roboto"/>
                <a:ea typeface="Roboto"/>
                <a:cs typeface="Roboto"/>
                <a:sym typeface="Roboto"/>
              </a:rPr>
              <a:t>instead</a:t>
            </a:r>
            <a:endParaRPr sz="1800">
              <a:latin typeface="Roboto"/>
              <a:ea typeface="Roboto"/>
              <a:cs typeface="Roboto"/>
              <a:sym typeface="Roboto"/>
            </a:endParaRPr>
          </a:p>
          <a:p>
            <a:pPr marL="0" lvl="0" indent="0" algn="l" rtl="0">
              <a:lnSpc>
                <a:spcPct val="115000"/>
              </a:lnSpc>
              <a:spcBef>
                <a:spcPts val="1000"/>
              </a:spcBef>
              <a:spcAft>
                <a:spcPts val="1000"/>
              </a:spcAft>
              <a:buNone/>
            </a:pPr>
            <a:endParaRPr sz="1800">
              <a:latin typeface="Roboto"/>
              <a:ea typeface="Roboto"/>
              <a:cs typeface="Roboto"/>
              <a:sym typeface="Roboto"/>
            </a:endParaRPr>
          </a:p>
        </p:txBody>
      </p:sp>
      <p:pic>
        <p:nvPicPr>
          <p:cNvPr id="299" name="Google Shape;299;p39"/>
          <p:cNvPicPr preferRelativeResize="0"/>
          <p:nvPr/>
        </p:nvPicPr>
        <p:blipFill rotWithShape="1">
          <a:blip r:embed="rId3">
            <a:alphaModFix/>
          </a:blip>
          <a:srcRect l="45289" t="66244" r="2315"/>
          <a:stretch/>
        </p:blipFill>
        <p:spPr>
          <a:xfrm>
            <a:off x="4195175" y="3592948"/>
            <a:ext cx="2620000" cy="944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0"/>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Chains</a:t>
            </a:r>
            <a:endParaRPr/>
          </a:p>
        </p:txBody>
      </p:sp>
      <p:sp>
        <p:nvSpPr>
          <p:cNvPr id="305" name="Google Shape;305;p40"/>
          <p:cNvSpPr txBox="1">
            <a:spLocks noGrp="1"/>
          </p:cNvSpPr>
          <p:nvPr>
            <p:ph type="body" idx="1"/>
          </p:nvPr>
        </p:nvSpPr>
        <p:spPr>
          <a:xfrm>
            <a:off x="311700" y="1914475"/>
            <a:ext cx="8520600" cy="23526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n" sz="2200"/>
              <a:t>Let you position views in relation to each other </a:t>
            </a:r>
            <a:endParaRPr sz="2200"/>
          </a:p>
          <a:p>
            <a:pPr marL="457200" lvl="0" indent="-368300" algn="l" rtl="0">
              <a:spcBef>
                <a:spcPts val="1000"/>
              </a:spcBef>
              <a:spcAft>
                <a:spcPts val="0"/>
              </a:spcAft>
              <a:buSzPts val="2200"/>
              <a:buChar char="●"/>
            </a:pPr>
            <a:r>
              <a:rPr lang="en" sz="2200"/>
              <a:t>Can be linked horizontally or vertically </a:t>
            </a:r>
            <a:endParaRPr sz="2200"/>
          </a:p>
          <a:p>
            <a:pPr marL="457200" lvl="0" indent="-381000" algn="l" rtl="0">
              <a:spcBef>
                <a:spcPts val="1000"/>
              </a:spcBef>
              <a:spcAft>
                <a:spcPts val="0"/>
              </a:spcAft>
              <a:buSzPts val="2400"/>
              <a:buChar char="●"/>
            </a:pPr>
            <a:r>
              <a:rPr lang="en" sz="2200"/>
              <a:t>Provide much of LinearLayout functionality</a:t>
            </a:r>
            <a:endParaRPr/>
          </a:p>
          <a:p>
            <a:pPr marL="0" lvl="0" indent="0" algn="l" rtl="0">
              <a:spcBef>
                <a:spcPts val="1000"/>
              </a:spcBef>
              <a:spcAft>
                <a:spcPts val="0"/>
              </a:spcAft>
              <a:buNone/>
            </a:pPr>
            <a:endParaRPr/>
          </a:p>
        </p:txBody>
      </p:sp>
      <p:sp>
        <p:nvSpPr>
          <p:cNvPr id="306" name="Google Shape;306;p40"/>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1"/>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 a Chain in Layout Editor</a:t>
            </a:r>
            <a:endParaRPr/>
          </a:p>
        </p:txBody>
      </p:sp>
      <p:sp>
        <p:nvSpPr>
          <p:cNvPr id="312" name="Google Shape;312;p41"/>
          <p:cNvSpPr txBox="1">
            <a:spLocks noGrp="1"/>
          </p:cNvSpPr>
          <p:nvPr>
            <p:ph type="body" idx="1"/>
          </p:nvPr>
        </p:nvSpPr>
        <p:spPr>
          <a:xfrm>
            <a:off x="422275" y="1705225"/>
            <a:ext cx="4284900" cy="2033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sz="1800"/>
              <a:t>Select the objects you want to be in the chain.</a:t>
            </a:r>
            <a:endParaRPr sz="1800"/>
          </a:p>
          <a:p>
            <a:pPr marL="457200" lvl="0" indent="-342900" algn="l" rtl="0">
              <a:spcBef>
                <a:spcPts val="600"/>
              </a:spcBef>
              <a:spcAft>
                <a:spcPts val="0"/>
              </a:spcAft>
              <a:buSzPts val="1800"/>
              <a:buAutoNum type="arabicPeriod"/>
            </a:pPr>
            <a:r>
              <a:rPr lang="en" sz="1800"/>
              <a:t>Right-click and select </a:t>
            </a:r>
            <a:r>
              <a:rPr lang="en" sz="1800" b="1"/>
              <a:t>Chains.</a:t>
            </a:r>
            <a:endParaRPr sz="1800"/>
          </a:p>
          <a:p>
            <a:pPr marL="457200" lvl="0" indent="-342900" algn="l" rtl="0">
              <a:spcBef>
                <a:spcPts val="600"/>
              </a:spcBef>
              <a:spcAft>
                <a:spcPts val="0"/>
              </a:spcAft>
              <a:buSzPts val="1800"/>
              <a:buAutoNum type="arabicPeriod"/>
            </a:pPr>
            <a:r>
              <a:rPr lang="en" sz="1800"/>
              <a:t>Create a horizontal or vertical chain.</a:t>
            </a:r>
            <a:endParaRPr sz="1800"/>
          </a:p>
          <a:p>
            <a:pPr marL="0" lvl="0" indent="0" algn="l" rtl="0">
              <a:spcBef>
                <a:spcPts val="600"/>
              </a:spcBef>
              <a:spcAft>
                <a:spcPts val="600"/>
              </a:spcAft>
              <a:buNone/>
            </a:pPr>
            <a:endParaRPr sz="1800"/>
          </a:p>
        </p:txBody>
      </p:sp>
      <p:sp>
        <p:nvSpPr>
          <p:cNvPr id="313" name="Google Shape;313;p41"/>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pic>
        <p:nvPicPr>
          <p:cNvPr id="314" name="Google Shape;314;p41"/>
          <p:cNvPicPr preferRelativeResize="0"/>
          <p:nvPr/>
        </p:nvPicPr>
        <p:blipFill>
          <a:blip r:embed="rId3">
            <a:alphaModFix/>
          </a:blip>
          <a:stretch>
            <a:fillRect/>
          </a:stretch>
        </p:blipFill>
        <p:spPr>
          <a:xfrm>
            <a:off x="5816950" y="1210370"/>
            <a:ext cx="1276214" cy="3014037"/>
          </a:xfrm>
          <a:prstGeom prst="rect">
            <a:avLst/>
          </a:prstGeom>
          <a:noFill/>
          <a:ln w="19050" cap="flat" cmpd="sng">
            <a:solidFill>
              <a:srgbClr val="FFFFFF"/>
            </a:solidFill>
            <a:prstDash val="solid"/>
            <a:round/>
            <a:headEnd type="none" w="sm" len="sm"/>
            <a:tailEnd type="none" w="sm" len="sm"/>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2"/>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Chain styles</a:t>
            </a:r>
            <a:endParaRPr/>
          </a:p>
        </p:txBody>
      </p:sp>
      <p:sp>
        <p:nvSpPr>
          <p:cNvPr id="320" name="Google Shape;320;p42"/>
          <p:cNvSpPr txBox="1">
            <a:spLocks noGrp="1"/>
          </p:cNvSpPr>
          <p:nvPr>
            <p:ph type="body" idx="1"/>
          </p:nvPr>
        </p:nvSpPr>
        <p:spPr>
          <a:xfrm>
            <a:off x="311700" y="1039322"/>
            <a:ext cx="8520600" cy="50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Adjust space between views with these different chain styles.</a:t>
            </a:r>
            <a:endParaRPr sz="1800"/>
          </a:p>
        </p:txBody>
      </p:sp>
      <p:sp>
        <p:nvSpPr>
          <p:cNvPr id="321" name="Google Shape;321;p42"/>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pic>
        <p:nvPicPr>
          <p:cNvPr id="322" name="Google Shape;322;p42"/>
          <p:cNvPicPr preferRelativeResize="0"/>
          <p:nvPr/>
        </p:nvPicPr>
        <p:blipFill rotWithShape="1">
          <a:blip r:embed="rId3">
            <a:alphaModFix/>
          </a:blip>
          <a:srcRect l="5713"/>
          <a:stretch/>
        </p:blipFill>
        <p:spPr>
          <a:xfrm>
            <a:off x="409575" y="1524025"/>
            <a:ext cx="3616475" cy="2976175"/>
          </a:xfrm>
          <a:prstGeom prst="rect">
            <a:avLst/>
          </a:prstGeom>
          <a:noFill/>
          <a:ln>
            <a:noFill/>
          </a:ln>
        </p:spPr>
      </p:pic>
      <p:sp>
        <p:nvSpPr>
          <p:cNvPr id="323" name="Google Shape;323;p42"/>
          <p:cNvSpPr txBox="1"/>
          <p:nvPr/>
        </p:nvSpPr>
        <p:spPr>
          <a:xfrm>
            <a:off x="4248150" y="1808890"/>
            <a:ext cx="1914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Roboto"/>
                <a:ea typeface="Roboto"/>
                <a:cs typeface="Roboto"/>
                <a:sym typeface="Roboto"/>
              </a:rPr>
              <a:t>Spread Chain</a:t>
            </a:r>
            <a:endParaRPr sz="1800">
              <a:latin typeface="Roboto"/>
              <a:ea typeface="Roboto"/>
              <a:cs typeface="Roboto"/>
              <a:sym typeface="Roboto"/>
            </a:endParaRPr>
          </a:p>
        </p:txBody>
      </p:sp>
      <p:sp>
        <p:nvSpPr>
          <p:cNvPr id="324" name="Google Shape;324;p42"/>
          <p:cNvSpPr txBox="1"/>
          <p:nvPr/>
        </p:nvSpPr>
        <p:spPr>
          <a:xfrm>
            <a:off x="4257675" y="2452902"/>
            <a:ext cx="25242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Roboto"/>
                <a:ea typeface="Roboto"/>
                <a:cs typeface="Roboto"/>
                <a:sym typeface="Roboto"/>
              </a:rPr>
              <a:t>Spread Inside Chain</a:t>
            </a:r>
            <a:endParaRPr sz="1800">
              <a:latin typeface="Roboto"/>
              <a:ea typeface="Roboto"/>
              <a:cs typeface="Roboto"/>
              <a:sym typeface="Roboto"/>
            </a:endParaRPr>
          </a:p>
        </p:txBody>
      </p:sp>
      <p:sp>
        <p:nvSpPr>
          <p:cNvPr id="325" name="Google Shape;325;p42"/>
          <p:cNvSpPr txBox="1"/>
          <p:nvPr/>
        </p:nvSpPr>
        <p:spPr>
          <a:xfrm>
            <a:off x="4257675" y="3083611"/>
            <a:ext cx="25242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Roboto"/>
                <a:ea typeface="Roboto"/>
                <a:cs typeface="Roboto"/>
                <a:sym typeface="Roboto"/>
              </a:rPr>
              <a:t>Weighted Chain</a:t>
            </a:r>
            <a:endParaRPr sz="1800">
              <a:latin typeface="Roboto"/>
              <a:ea typeface="Roboto"/>
              <a:cs typeface="Roboto"/>
              <a:sym typeface="Roboto"/>
            </a:endParaRPr>
          </a:p>
        </p:txBody>
      </p:sp>
      <p:sp>
        <p:nvSpPr>
          <p:cNvPr id="326" name="Google Shape;326;p42"/>
          <p:cNvSpPr txBox="1"/>
          <p:nvPr/>
        </p:nvSpPr>
        <p:spPr>
          <a:xfrm>
            <a:off x="4257675" y="3755339"/>
            <a:ext cx="25242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Roboto"/>
                <a:ea typeface="Roboto"/>
                <a:cs typeface="Roboto"/>
                <a:sym typeface="Roboto"/>
              </a:rPr>
              <a:t>Packed Chain</a:t>
            </a:r>
            <a:endParaRPr sz="1800">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3"/>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sp>
        <p:nvSpPr>
          <p:cNvPr id="332" name="Google Shape;332;p43"/>
          <p:cNvSpPr txBox="1"/>
          <p:nvPr/>
        </p:nvSpPr>
        <p:spPr>
          <a:xfrm>
            <a:off x="311700" y="0"/>
            <a:ext cx="8520600" cy="465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200" b="1">
                <a:solidFill>
                  <a:srgbClr val="FAFAFA"/>
                </a:solidFill>
                <a:latin typeface="Roboto"/>
                <a:ea typeface="Roboto"/>
                <a:cs typeface="Roboto"/>
                <a:sym typeface="Roboto"/>
              </a:rPr>
              <a:t>Additional topics for ConstraintLayout</a:t>
            </a:r>
            <a:endParaRPr sz="5200" b="1">
              <a:solidFill>
                <a:srgbClr val="FAFAFA"/>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4"/>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Guidelines</a:t>
            </a:r>
            <a:endParaRPr/>
          </a:p>
        </p:txBody>
      </p:sp>
      <p:sp>
        <p:nvSpPr>
          <p:cNvPr id="338" name="Google Shape;338;p44"/>
          <p:cNvSpPr txBox="1">
            <a:spLocks noGrp="1"/>
          </p:cNvSpPr>
          <p:nvPr>
            <p:ph type="body" idx="1"/>
          </p:nvPr>
        </p:nvSpPr>
        <p:spPr>
          <a:xfrm>
            <a:off x="311700" y="1673247"/>
            <a:ext cx="8520600" cy="23637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n" sz="2200" dirty="0"/>
              <a:t>Let you position multiple views relative to a single guide </a:t>
            </a:r>
            <a:endParaRPr sz="2200" dirty="0"/>
          </a:p>
          <a:p>
            <a:pPr marL="457200" lvl="0" indent="-368300" algn="l" rtl="0">
              <a:spcBef>
                <a:spcPts val="1000"/>
              </a:spcBef>
              <a:spcAft>
                <a:spcPts val="0"/>
              </a:spcAft>
              <a:buSzPts val="2200"/>
              <a:buChar char="●"/>
            </a:pPr>
            <a:r>
              <a:rPr lang="en" sz="2200" dirty="0"/>
              <a:t>Can be vertical or horizontal </a:t>
            </a:r>
            <a:endParaRPr sz="2200" dirty="0"/>
          </a:p>
          <a:p>
            <a:pPr marL="457200" lvl="0" indent="-368300" algn="l" rtl="0">
              <a:spcBef>
                <a:spcPts val="1000"/>
              </a:spcBef>
              <a:spcAft>
                <a:spcPts val="0"/>
              </a:spcAft>
              <a:buSzPts val="2200"/>
              <a:buChar char="●"/>
            </a:pPr>
            <a:r>
              <a:rPr lang="en" sz="2200" dirty="0"/>
              <a:t>Allow for greater collaboration with design/UX teams </a:t>
            </a:r>
            <a:endParaRPr sz="2200" dirty="0"/>
          </a:p>
          <a:p>
            <a:pPr marL="457200" lvl="0" indent="-368300" algn="l" rtl="0">
              <a:spcBef>
                <a:spcPts val="1000"/>
              </a:spcBef>
              <a:spcAft>
                <a:spcPts val="1000"/>
              </a:spcAft>
              <a:buSzPts val="2200"/>
              <a:buChar char="●"/>
            </a:pPr>
            <a:r>
              <a:rPr lang="en" sz="2200" dirty="0"/>
              <a:t>Aren't drawn on the device</a:t>
            </a:r>
            <a:endParaRPr sz="2200" dirty="0"/>
          </a:p>
        </p:txBody>
      </p:sp>
      <p:sp>
        <p:nvSpPr>
          <p:cNvPr id="339" name="Google Shape;339;p44"/>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D2615-62F4-F481-A6B9-8A88F4F5F767}"/>
              </a:ext>
            </a:extLst>
          </p:cNvPr>
          <p:cNvSpPr>
            <a:spLocks noGrp="1"/>
          </p:cNvSpPr>
          <p:nvPr>
            <p:ph type="title"/>
          </p:nvPr>
        </p:nvSpPr>
        <p:spPr/>
        <p:txBody>
          <a:bodyPr/>
          <a:lstStyle/>
          <a:p>
            <a:r>
              <a:rPr lang="en-US" dirty="0"/>
              <a:t>Application running process</a:t>
            </a:r>
          </a:p>
        </p:txBody>
      </p:sp>
      <p:sp>
        <p:nvSpPr>
          <p:cNvPr id="3" name="Text Placeholder 2">
            <a:extLst>
              <a:ext uri="{FF2B5EF4-FFF2-40B4-BE49-F238E27FC236}">
                <a16:creationId xmlns:a16="http://schemas.microsoft.com/office/drawing/2014/main" id="{29AF90EF-FCC9-0FC3-A3D1-58E878F9891D}"/>
              </a:ext>
            </a:extLst>
          </p:cNvPr>
          <p:cNvSpPr>
            <a:spLocks noGrp="1"/>
          </p:cNvSpPr>
          <p:nvPr>
            <p:ph type="body" idx="1"/>
          </p:nvPr>
        </p:nvSpPr>
        <p:spPr>
          <a:xfrm>
            <a:off x="311700" y="1076275"/>
            <a:ext cx="8520600" cy="3505152"/>
          </a:xfrm>
        </p:spPr>
        <p:txBody>
          <a:bodyPr/>
          <a:lstStyle/>
          <a:p>
            <a:r>
              <a:rPr lang="en-US" dirty="0"/>
              <a:t>User clicks to the icon of the app</a:t>
            </a:r>
          </a:p>
          <a:p>
            <a:r>
              <a:rPr lang="en-US" dirty="0"/>
              <a:t>Android will run the app</a:t>
            </a:r>
          </a:p>
          <a:p>
            <a:pPr marL="901700" lvl="1" indent="-342900">
              <a:buFont typeface="Arial" panose="020B0604020202020204" pitchFamily="34" charset="0"/>
              <a:buChar char="•"/>
            </a:pPr>
            <a:r>
              <a:rPr lang="en-US" dirty="0"/>
              <a:t>Android scans the Manifest file to find the “main” activity</a:t>
            </a:r>
          </a:p>
          <a:p>
            <a:pPr marL="901700" lvl="1" indent="-342900">
              <a:buFont typeface="Arial" panose="020B0604020202020204" pitchFamily="34" charset="0"/>
              <a:buChar char="•"/>
            </a:pPr>
            <a:r>
              <a:rPr lang="en-US" dirty="0"/>
              <a:t>Android starts the main Activity</a:t>
            </a:r>
          </a:p>
          <a:p>
            <a:pPr marL="101600" indent="0">
              <a:buNone/>
            </a:pPr>
            <a:r>
              <a:rPr lang="en-US" dirty="0"/>
              <a:t>3. The app state is changed: stopped/paused </a:t>
            </a:r>
            <a:r>
              <a:rPr lang="en-US" dirty="0">
                <a:sym typeface="Wingdings" panose="05000000000000000000" pitchFamily="2" charset="2"/>
              </a:rPr>
              <a:t> running</a:t>
            </a:r>
          </a:p>
          <a:p>
            <a:pPr marL="101600" indent="0">
              <a:buNone/>
            </a:pPr>
            <a:r>
              <a:rPr lang="en-US" dirty="0">
                <a:sym typeface="Wingdings" panose="05000000000000000000" pitchFamily="2" charset="2"/>
              </a:rPr>
              <a:t>4. Some call back functions are called: </a:t>
            </a:r>
            <a:r>
              <a:rPr lang="en-US" dirty="0" err="1">
                <a:solidFill>
                  <a:srgbClr val="FF0000"/>
                </a:solidFill>
                <a:sym typeface="Wingdings" panose="05000000000000000000" pitchFamily="2" charset="2"/>
              </a:rPr>
              <a:t>onCreate</a:t>
            </a:r>
            <a:r>
              <a:rPr lang="en-US" dirty="0">
                <a:sym typeface="Wingdings" panose="05000000000000000000" pitchFamily="2" charset="2"/>
              </a:rPr>
              <a:t>, </a:t>
            </a:r>
            <a:r>
              <a:rPr lang="en-US" dirty="0" err="1">
                <a:sym typeface="Wingdings" panose="05000000000000000000" pitchFamily="2" charset="2"/>
              </a:rPr>
              <a:t>onResume</a:t>
            </a:r>
            <a:endParaRPr lang="en-US" dirty="0"/>
          </a:p>
        </p:txBody>
      </p:sp>
    </p:spTree>
    <p:extLst>
      <p:ext uri="{BB962C8B-B14F-4D97-AF65-F5344CB8AC3E}">
        <p14:creationId xmlns:p14="http://schemas.microsoft.com/office/powerpoint/2010/main" val="28276838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5"/>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Guidelines in Android Studio</a:t>
            </a:r>
            <a:endParaRPr dirty="0"/>
          </a:p>
        </p:txBody>
      </p:sp>
      <p:sp>
        <p:nvSpPr>
          <p:cNvPr id="345" name="Google Shape;345;p45"/>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pic>
        <p:nvPicPr>
          <p:cNvPr id="346" name="Google Shape;346;p45"/>
          <p:cNvPicPr preferRelativeResize="0"/>
          <p:nvPr/>
        </p:nvPicPr>
        <p:blipFill>
          <a:blip r:embed="rId3">
            <a:alphaModFix/>
          </a:blip>
          <a:stretch>
            <a:fillRect/>
          </a:stretch>
        </p:blipFill>
        <p:spPr>
          <a:xfrm>
            <a:off x="2181901" y="1069411"/>
            <a:ext cx="4780197" cy="34584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6"/>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Guideline</a:t>
            </a:r>
            <a:endParaRPr/>
          </a:p>
        </p:txBody>
      </p:sp>
      <p:sp>
        <p:nvSpPr>
          <p:cNvPr id="352" name="Google Shape;352;p46"/>
          <p:cNvSpPr txBox="1">
            <a:spLocks noGrp="1"/>
          </p:cNvSpPr>
          <p:nvPr>
            <p:ph type="body" idx="1"/>
          </p:nvPr>
        </p:nvSpPr>
        <p:spPr>
          <a:xfrm>
            <a:off x="311700" y="1000125"/>
            <a:ext cx="8520600" cy="3739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dirty="0">
                <a:solidFill>
                  <a:srgbClr val="37474F"/>
                </a:solidFill>
                <a:latin typeface="Consolas"/>
                <a:ea typeface="Consolas"/>
                <a:cs typeface="Consolas"/>
                <a:sym typeface="Consolas"/>
              </a:rPr>
              <a:t>&lt;ConstraintLayout&gt;</a:t>
            </a:r>
            <a:endParaRPr sz="1800" dirty="0">
              <a:solidFill>
                <a:srgbClr val="37474F"/>
              </a:solidFill>
              <a:latin typeface="Consolas"/>
              <a:ea typeface="Consolas"/>
              <a:cs typeface="Consolas"/>
              <a:sym typeface="Consolas"/>
            </a:endParaRPr>
          </a:p>
          <a:p>
            <a:pPr marL="0" lvl="0" indent="0" algn="l" rtl="0">
              <a:lnSpc>
                <a:spcPct val="100000"/>
              </a:lnSpc>
              <a:spcBef>
                <a:spcPts val="595"/>
              </a:spcBef>
              <a:spcAft>
                <a:spcPts val="0"/>
              </a:spcAft>
              <a:buNone/>
            </a:pPr>
            <a:r>
              <a:rPr lang="en" sz="1800" dirty="0">
                <a:solidFill>
                  <a:srgbClr val="37474F"/>
                </a:solidFill>
                <a:latin typeface="Consolas"/>
                <a:ea typeface="Consolas"/>
                <a:cs typeface="Consolas"/>
                <a:sym typeface="Consolas"/>
              </a:rPr>
              <a:t>   </a:t>
            </a:r>
            <a:r>
              <a:rPr lang="en" sz="1800" b="1" dirty="0">
                <a:solidFill>
                  <a:srgbClr val="37474F"/>
                </a:solidFill>
                <a:latin typeface="Consolas"/>
                <a:ea typeface="Consolas"/>
                <a:cs typeface="Consolas"/>
                <a:sym typeface="Consolas"/>
              </a:rPr>
              <a:t>&lt;androidx.constraintlayout.widget.Guideline</a:t>
            </a:r>
            <a:endParaRPr sz="1800" b="1" dirty="0">
              <a:solidFill>
                <a:srgbClr val="37474F"/>
              </a:solidFill>
              <a:latin typeface="Consolas"/>
              <a:ea typeface="Consolas"/>
              <a:cs typeface="Consolas"/>
              <a:sym typeface="Consolas"/>
            </a:endParaRPr>
          </a:p>
          <a:p>
            <a:pPr marL="0" lvl="0" indent="0" algn="l" rtl="0">
              <a:lnSpc>
                <a:spcPct val="100000"/>
              </a:lnSpc>
              <a:spcBef>
                <a:spcPts val="595"/>
              </a:spcBef>
              <a:spcAft>
                <a:spcPts val="0"/>
              </a:spcAft>
              <a:buNone/>
            </a:pPr>
            <a:r>
              <a:rPr lang="en" sz="1800" dirty="0">
                <a:solidFill>
                  <a:srgbClr val="37474F"/>
                </a:solidFill>
                <a:latin typeface="Consolas"/>
                <a:ea typeface="Consolas"/>
                <a:cs typeface="Consolas"/>
                <a:sym typeface="Consolas"/>
              </a:rPr>
              <a:t>       android:id=</a:t>
            </a:r>
            <a:r>
              <a:rPr lang="en" sz="1800" dirty="0">
                <a:solidFill>
                  <a:srgbClr val="388E3C"/>
                </a:solidFill>
                <a:latin typeface="Consolas"/>
                <a:ea typeface="Consolas"/>
                <a:cs typeface="Consolas"/>
                <a:sym typeface="Consolas"/>
              </a:rPr>
              <a:t>"@+id/start_guideline"</a:t>
            </a:r>
            <a:endParaRPr sz="1800" dirty="0">
              <a:solidFill>
                <a:srgbClr val="37474F"/>
              </a:solidFill>
              <a:latin typeface="Consolas"/>
              <a:ea typeface="Consolas"/>
              <a:cs typeface="Consolas"/>
              <a:sym typeface="Consolas"/>
            </a:endParaRPr>
          </a:p>
          <a:p>
            <a:pPr marL="0" lvl="0" indent="0" algn="l" rtl="0">
              <a:lnSpc>
                <a:spcPct val="100000"/>
              </a:lnSpc>
              <a:spcBef>
                <a:spcPts val="595"/>
              </a:spcBef>
              <a:spcAft>
                <a:spcPts val="0"/>
              </a:spcAft>
              <a:buNone/>
            </a:pPr>
            <a:r>
              <a:rPr lang="en" sz="1800" dirty="0">
                <a:solidFill>
                  <a:srgbClr val="37474F"/>
                </a:solidFill>
                <a:latin typeface="Consolas"/>
                <a:ea typeface="Consolas"/>
                <a:cs typeface="Consolas"/>
                <a:sym typeface="Consolas"/>
              </a:rPr>
              <a:t>       android:layout_width=</a:t>
            </a:r>
            <a:r>
              <a:rPr lang="en" sz="1800" dirty="0">
                <a:solidFill>
                  <a:srgbClr val="388E3C"/>
                </a:solidFill>
                <a:latin typeface="Consolas"/>
                <a:ea typeface="Consolas"/>
                <a:cs typeface="Consolas"/>
                <a:sym typeface="Consolas"/>
              </a:rPr>
              <a:t>"wrap_content"</a:t>
            </a:r>
            <a:endParaRPr sz="1800" dirty="0">
              <a:solidFill>
                <a:srgbClr val="37474F"/>
              </a:solidFill>
              <a:latin typeface="Consolas"/>
              <a:ea typeface="Consolas"/>
              <a:cs typeface="Consolas"/>
              <a:sym typeface="Consolas"/>
            </a:endParaRPr>
          </a:p>
          <a:p>
            <a:pPr marL="0" lvl="0" indent="0" algn="l" rtl="0">
              <a:lnSpc>
                <a:spcPct val="100000"/>
              </a:lnSpc>
              <a:spcBef>
                <a:spcPts val="595"/>
              </a:spcBef>
              <a:spcAft>
                <a:spcPts val="0"/>
              </a:spcAft>
              <a:buNone/>
            </a:pPr>
            <a:r>
              <a:rPr lang="en" sz="1800" dirty="0">
                <a:solidFill>
                  <a:srgbClr val="37474F"/>
                </a:solidFill>
                <a:latin typeface="Consolas"/>
                <a:ea typeface="Consolas"/>
                <a:cs typeface="Consolas"/>
                <a:sym typeface="Consolas"/>
              </a:rPr>
              <a:t>       android:layout_height=</a:t>
            </a:r>
            <a:r>
              <a:rPr lang="en" sz="1800" dirty="0">
                <a:solidFill>
                  <a:srgbClr val="388E3C"/>
                </a:solidFill>
                <a:latin typeface="Consolas"/>
                <a:ea typeface="Consolas"/>
                <a:cs typeface="Consolas"/>
                <a:sym typeface="Consolas"/>
              </a:rPr>
              <a:t>"wrap_content"</a:t>
            </a:r>
            <a:endParaRPr sz="1800" dirty="0">
              <a:solidFill>
                <a:srgbClr val="37474F"/>
              </a:solidFill>
              <a:latin typeface="Consolas"/>
              <a:ea typeface="Consolas"/>
              <a:cs typeface="Consolas"/>
              <a:sym typeface="Consolas"/>
            </a:endParaRPr>
          </a:p>
          <a:p>
            <a:pPr marL="0" lvl="0" indent="0" algn="l" rtl="0">
              <a:lnSpc>
                <a:spcPct val="100000"/>
              </a:lnSpc>
              <a:spcBef>
                <a:spcPts val="595"/>
              </a:spcBef>
              <a:spcAft>
                <a:spcPts val="0"/>
              </a:spcAft>
              <a:buNone/>
            </a:pPr>
            <a:r>
              <a:rPr lang="en" sz="1800" dirty="0">
                <a:solidFill>
                  <a:srgbClr val="37474F"/>
                </a:solidFill>
                <a:latin typeface="Consolas"/>
                <a:ea typeface="Consolas"/>
                <a:cs typeface="Consolas"/>
                <a:sym typeface="Consolas"/>
              </a:rPr>
              <a:t>       android:orientation=</a:t>
            </a:r>
            <a:r>
              <a:rPr lang="en" sz="1800" dirty="0">
                <a:solidFill>
                  <a:srgbClr val="388E3C"/>
                </a:solidFill>
                <a:latin typeface="Consolas"/>
                <a:ea typeface="Consolas"/>
                <a:cs typeface="Consolas"/>
                <a:sym typeface="Consolas"/>
              </a:rPr>
              <a:t>"vertical"</a:t>
            </a:r>
            <a:endParaRPr sz="1800" dirty="0">
              <a:solidFill>
                <a:srgbClr val="37474F"/>
              </a:solidFill>
              <a:latin typeface="Consolas"/>
              <a:ea typeface="Consolas"/>
              <a:cs typeface="Consolas"/>
              <a:sym typeface="Consolas"/>
            </a:endParaRPr>
          </a:p>
          <a:p>
            <a:pPr marL="0" lvl="0" indent="0" algn="l" rtl="0">
              <a:lnSpc>
                <a:spcPct val="100000"/>
              </a:lnSpc>
              <a:spcBef>
                <a:spcPts val="595"/>
              </a:spcBef>
              <a:spcAft>
                <a:spcPts val="0"/>
              </a:spcAft>
              <a:buNone/>
            </a:pPr>
            <a:r>
              <a:rPr lang="en" sz="1800" dirty="0">
                <a:solidFill>
                  <a:srgbClr val="37474F"/>
                </a:solidFill>
                <a:latin typeface="Consolas"/>
                <a:ea typeface="Consolas"/>
                <a:cs typeface="Consolas"/>
                <a:sym typeface="Consolas"/>
              </a:rPr>
              <a:t>       app:layout_constraintGuide_begin=</a:t>
            </a:r>
            <a:r>
              <a:rPr lang="en" sz="1800" dirty="0">
                <a:solidFill>
                  <a:srgbClr val="388E3C"/>
                </a:solidFill>
                <a:latin typeface="Consolas"/>
                <a:ea typeface="Consolas"/>
                <a:cs typeface="Consolas"/>
                <a:sym typeface="Consolas"/>
              </a:rPr>
              <a:t>"16dp"</a:t>
            </a:r>
            <a:r>
              <a:rPr lang="en" sz="1800" dirty="0">
                <a:solidFill>
                  <a:srgbClr val="37474F"/>
                </a:solidFill>
                <a:latin typeface="Consolas"/>
                <a:ea typeface="Consolas"/>
                <a:cs typeface="Consolas"/>
                <a:sym typeface="Consolas"/>
              </a:rPr>
              <a:t> /&gt;</a:t>
            </a:r>
            <a:endParaRPr sz="1800" dirty="0">
              <a:solidFill>
                <a:srgbClr val="37474F"/>
              </a:solidFill>
              <a:latin typeface="Consolas"/>
              <a:ea typeface="Consolas"/>
              <a:cs typeface="Consolas"/>
              <a:sym typeface="Consolas"/>
            </a:endParaRPr>
          </a:p>
          <a:p>
            <a:pPr marL="0" lvl="0" indent="0" algn="l" rtl="0">
              <a:lnSpc>
                <a:spcPct val="100000"/>
              </a:lnSpc>
              <a:spcBef>
                <a:spcPts val="595"/>
              </a:spcBef>
              <a:spcAft>
                <a:spcPts val="0"/>
              </a:spcAft>
              <a:buNone/>
            </a:pPr>
            <a:r>
              <a:rPr lang="en" sz="1800" dirty="0">
                <a:solidFill>
                  <a:srgbClr val="37474F"/>
                </a:solidFill>
                <a:latin typeface="Consolas"/>
                <a:ea typeface="Consolas"/>
                <a:cs typeface="Consolas"/>
                <a:sym typeface="Consolas"/>
              </a:rPr>
              <a:t>   &lt;TextView ...</a:t>
            </a:r>
            <a:endParaRPr sz="1800" dirty="0">
              <a:solidFill>
                <a:srgbClr val="37474F"/>
              </a:solidFill>
              <a:latin typeface="Consolas"/>
              <a:ea typeface="Consolas"/>
              <a:cs typeface="Consolas"/>
              <a:sym typeface="Consolas"/>
            </a:endParaRPr>
          </a:p>
          <a:p>
            <a:pPr marL="0" lvl="0" indent="0" algn="l" rtl="0">
              <a:lnSpc>
                <a:spcPct val="100000"/>
              </a:lnSpc>
              <a:spcBef>
                <a:spcPts val="595"/>
              </a:spcBef>
              <a:spcAft>
                <a:spcPts val="0"/>
              </a:spcAft>
              <a:buNone/>
            </a:pPr>
            <a:r>
              <a:rPr lang="en" sz="1800" dirty="0">
                <a:solidFill>
                  <a:srgbClr val="37474F"/>
                </a:solidFill>
                <a:latin typeface="Consolas"/>
                <a:ea typeface="Consolas"/>
                <a:cs typeface="Consolas"/>
                <a:sym typeface="Consolas"/>
              </a:rPr>
              <a:t>       </a:t>
            </a:r>
            <a:r>
              <a:rPr lang="en" sz="1800" b="1" dirty="0">
                <a:solidFill>
                  <a:srgbClr val="37474F"/>
                </a:solidFill>
                <a:latin typeface="Consolas"/>
                <a:ea typeface="Consolas"/>
                <a:cs typeface="Consolas"/>
                <a:sym typeface="Consolas"/>
              </a:rPr>
              <a:t>app:layout_constraintStart_toEndOf=</a:t>
            </a:r>
            <a:r>
              <a:rPr lang="en" sz="1800" b="1" dirty="0">
                <a:solidFill>
                  <a:srgbClr val="388E3C"/>
                </a:solidFill>
                <a:latin typeface="Consolas"/>
                <a:ea typeface="Consolas"/>
                <a:cs typeface="Consolas"/>
                <a:sym typeface="Consolas"/>
              </a:rPr>
              <a:t>"@id/start_guideline"</a:t>
            </a:r>
            <a:r>
              <a:rPr lang="en" sz="1800" b="1" dirty="0">
                <a:solidFill>
                  <a:srgbClr val="37474F"/>
                </a:solidFill>
                <a:latin typeface="Consolas"/>
                <a:ea typeface="Consolas"/>
                <a:cs typeface="Consolas"/>
                <a:sym typeface="Consolas"/>
              </a:rPr>
              <a:t> </a:t>
            </a:r>
            <a:r>
              <a:rPr lang="en" sz="1800" dirty="0">
                <a:solidFill>
                  <a:srgbClr val="37474F"/>
                </a:solidFill>
                <a:latin typeface="Consolas"/>
                <a:ea typeface="Consolas"/>
                <a:cs typeface="Consolas"/>
                <a:sym typeface="Consolas"/>
              </a:rPr>
              <a:t>/&gt;</a:t>
            </a:r>
            <a:endParaRPr sz="1800" dirty="0">
              <a:solidFill>
                <a:srgbClr val="37474F"/>
              </a:solidFill>
              <a:latin typeface="Consolas"/>
              <a:ea typeface="Consolas"/>
              <a:cs typeface="Consolas"/>
              <a:sym typeface="Consolas"/>
            </a:endParaRPr>
          </a:p>
          <a:p>
            <a:pPr marL="0" lvl="0" indent="0" algn="l" rtl="0">
              <a:lnSpc>
                <a:spcPct val="100000"/>
              </a:lnSpc>
              <a:spcBef>
                <a:spcPts val="595"/>
              </a:spcBef>
              <a:spcAft>
                <a:spcPts val="595"/>
              </a:spcAft>
              <a:buNone/>
            </a:pPr>
            <a:r>
              <a:rPr lang="en" sz="1800" dirty="0">
                <a:solidFill>
                  <a:srgbClr val="37474F"/>
                </a:solidFill>
                <a:latin typeface="Consolas"/>
                <a:ea typeface="Consolas"/>
                <a:cs typeface="Consolas"/>
                <a:sym typeface="Consolas"/>
              </a:rPr>
              <a:t>&lt;/ConstraintLayout&gt;</a:t>
            </a:r>
            <a:endParaRPr sz="1700" dirty="0">
              <a:solidFill>
                <a:schemeClr val="dk1"/>
              </a:solidFill>
              <a:latin typeface="Consolas"/>
              <a:ea typeface="Consolas"/>
              <a:cs typeface="Consolas"/>
              <a:sym typeface="Consolas"/>
            </a:endParaRPr>
          </a:p>
        </p:txBody>
      </p:sp>
      <p:sp>
        <p:nvSpPr>
          <p:cNvPr id="353" name="Google Shape;353;p46"/>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7"/>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Creating Guidelines</a:t>
            </a:r>
            <a:endParaRPr/>
          </a:p>
        </p:txBody>
      </p:sp>
      <p:sp>
        <p:nvSpPr>
          <p:cNvPr id="359" name="Google Shape;359;p47"/>
          <p:cNvSpPr txBox="1">
            <a:spLocks noGrp="1"/>
          </p:cNvSpPr>
          <p:nvPr>
            <p:ph type="body" idx="1"/>
          </p:nvPr>
        </p:nvSpPr>
        <p:spPr>
          <a:xfrm>
            <a:off x="311700" y="1333499"/>
            <a:ext cx="8520600" cy="293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Font typeface="Consolas"/>
              <a:buChar char="●"/>
            </a:pPr>
            <a:r>
              <a:rPr lang="en" sz="2000">
                <a:latin typeface="Consolas"/>
                <a:ea typeface="Consolas"/>
                <a:cs typeface="Consolas"/>
                <a:sym typeface="Consolas"/>
              </a:rPr>
              <a:t>layout_constraintGuide_begin </a:t>
            </a:r>
            <a:endParaRPr sz="2000">
              <a:latin typeface="Consolas"/>
              <a:ea typeface="Consolas"/>
              <a:cs typeface="Consolas"/>
              <a:sym typeface="Consolas"/>
            </a:endParaRPr>
          </a:p>
          <a:p>
            <a:pPr marL="457200" lvl="0" indent="-355600" algn="l" rtl="0">
              <a:spcBef>
                <a:spcPts val="1000"/>
              </a:spcBef>
              <a:spcAft>
                <a:spcPts val="0"/>
              </a:spcAft>
              <a:buSzPts val="2000"/>
              <a:buFont typeface="Consolas"/>
              <a:buChar char="●"/>
            </a:pPr>
            <a:r>
              <a:rPr lang="en" sz="2000">
                <a:latin typeface="Consolas"/>
                <a:ea typeface="Consolas"/>
                <a:cs typeface="Consolas"/>
                <a:sym typeface="Consolas"/>
              </a:rPr>
              <a:t>layout_constraintGuide_end </a:t>
            </a:r>
            <a:endParaRPr sz="2000">
              <a:latin typeface="Consolas"/>
              <a:ea typeface="Consolas"/>
              <a:cs typeface="Consolas"/>
              <a:sym typeface="Consolas"/>
            </a:endParaRPr>
          </a:p>
          <a:p>
            <a:pPr marL="457200" lvl="0" indent="-355600" algn="l" rtl="0">
              <a:spcBef>
                <a:spcPts val="1000"/>
              </a:spcBef>
              <a:spcAft>
                <a:spcPts val="1000"/>
              </a:spcAft>
              <a:buSzPts val="2000"/>
              <a:buFont typeface="Consolas"/>
              <a:buChar char="●"/>
            </a:pPr>
            <a:r>
              <a:rPr lang="en" sz="2000">
                <a:latin typeface="Consolas"/>
                <a:ea typeface="Consolas"/>
                <a:cs typeface="Consolas"/>
                <a:sym typeface="Consolas"/>
              </a:rPr>
              <a:t>layout_constraintGuide_percent</a:t>
            </a:r>
            <a:endParaRPr sz="2000">
              <a:latin typeface="Consolas"/>
              <a:ea typeface="Consolas"/>
              <a:cs typeface="Consolas"/>
              <a:sym typeface="Consolas"/>
            </a:endParaRPr>
          </a:p>
        </p:txBody>
      </p:sp>
      <p:sp>
        <p:nvSpPr>
          <p:cNvPr id="360" name="Google Shape;360;p47"/>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Groups</a:t>
            </a:r>
            <a:endParaRPr/>
          </a:p>
        </p:txBody>
      </p:sp>
      <p:sp>
        <p:nvSpPr>
          <p:cNvPr id="366" name="Google Shape;366;p48"/>
          <p:cNvSpPr txBox="1">
            <a:spLocks noGrp="1"/>
          </p:cNvSpPr>
          <p:nvPr>
            <p:ph type="body" idx="1"/>
          </p:nvPr>
        </p:nvSpPr>
        <p:spPr>
          <a:xfrm>
            <a:off x="387900" y="1838275"/>
            <a:ext cx="5293500" cy="9912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2000"/>
              <a:t>Control the visibility of a set of widgets</a:t>
            </a:r>
            <a:endParaRPr sz="2000"/>
          </a:p>
          <a:p>
            <a:pPr marL="457200" lvl="0" indent="-355600" algn="l" rtl="0">
              <a:spcBef>
                <a:spcPts val="1000"/>
              </a:spcBef>
              <a:spcAft>
                <a:spcPts val="1000"/>
              </a:spcAft>
              <a:buSzPts val="2000"/>
              <a:buChar char="●"/>
            </a:pPr>
            <a:r>
              <a:rPr lang="en" sz="2000"/>
              <a:t>Group visibility can be toggled in code</a:t>
            </a:r>
            <a:endParaRPr sz="2000"/>
          </a:p>
        </p:txBody>
      </p:sp>
      <p:sp>
        <p:nvSpPr>
          <p:cNvPr id="367" name="Google Shape;367;p48"/>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pic>
        <p:nvPicPr>
          <p:cNvPr id="368" name="Google Shape;368;p48"/>
          <p:cNvPicPr preferRelativeResize="0"/>
          <p:nvPr/>
        </p:nvPicPr>
        <p:blipFill>
          <a:blip r:embed="rId3">
            <a:alphaModFix/>
          </a:blip>
          <a:stretch>
            <a:fillRect/>
          </a:stretch>
        </p:blipFill>
        <p:spPr>
          <a:xfrm>
            <a:off x="6257941" y="1076275"/>
            <a:ext cx="1908368" cy="341878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9"/>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Example group</a:t>
            </a:r>
            <a:endParaRPr/>
          </a:p>
        </p:txBody>
      </p:sp>
      <p:sp>
        <p:nvSpPr>
          <p:cNvPr id="374" name="Google Shape;374;p49"/>
          <p:cNvSpPr txBox="1">
            <a:spLocks noGrp="1"/>
          </p:cNvSpPr>
          <p:nvPr>
            <p:ph type="body" idx="1"/>
          </p:nvPr>
        </p:nvSpPr>
        <p:spPr>
          <a:xfrm>
            <a:off x="255825" y="1825650"/>
            <a:ext cx="8644200" cy="2200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rgbClr val="37474F"/>
                </a:solidFill>
                <a:latin typeface="Consolas"/>
                <a:ea typeface="Consolas"/>
                <a:cs typeface="Consolas"/>
                <a:sym typeface="Consolas"/>
              </a:rPr>
              <a:t>&lt;androidx.constraintlayout.widget.Group</a:t>
            </a:r>
            <a:endParaRPr sz="1800" dirty="0">
              <a:solidFill>
                <a:srgbClr val="37474F"/>
              </a:solidFill>
              <a:latin typeface="Consolas"/>
              <a:ea typeface="Consolas"/>
              <a:cs typeface="Consolas"/>
              <a:sym typeface="Consolas"/>
            </a:endParaRPr>
          </a:p>
          <a:p>
            <a:pPr marL="0" lvl="0" indent="0" algn="l" rtl="0">
              <a:lnSpc>
                <a:spcPct val="115000"/>
              </a:lnSpc>
              <a:spcBef>
                <a:spcPts val="595"/>
              </a:spcBef>
              <a:spcAft>
                <a:spcPts val="0"/>
              </a:spcAft>
              <a:buNone/>
            </a:pPr>
            <a:r>
              <a:rPr lang="en" sz="1800" dirty="0">
                <a:solidFill>
                  <a:srgbClr val="37474F"/>
                </a:solidFill>
                <a:latin typeface="Consolas"/>
                <a:ea typeface="Consolas"/>
                <a:cs typeface="Consolas"/>
                <a:sym typeface="Consolas"/>
              </a:rPr>
              <a:t>    android:id=</a:t>
            </a:r>
            <a:r>
              <a:rPr lang="en" sz="1800" dirty="0">
                <a:solidFill>
                  <a:srgbClr val="388E3C"/>
                </a:solidFill>
                <a:latin typeface="Consolas"/>
                <a:ea typeface="Consolas"/>
                <a:cs typeface="Consolas"/>
                <a:sym typeface="Consolas"/>
              </a:rPr>
              <a:t>"@+id/group"</a:t>
            </a:r>
            <a:endParaRPr sz="1800" dirty="0">
              <a:solidFill>
                <a:srgbClr val="37474F"/>
              </a:solidFill>
              <a:latin typeface="Consolas"/>
              <a:ea typeface="Consolas"/>
              <a:cs typeface="Consolas"/>
              <a:sym typeface="Consolas"/>
            </a:endParaRPr>
          </a:p>
          <a:p>
            <a:pPr marL="0" lvl="0" indent="0" algn="l" rtl="0">
              <a:lnSpc>
                <a:spcPct val="115000"/>
              </a:lnSpc>
              <a:spcBef>
                <a:spcPts val="595"/>
              </a:spcBef>
              <a:spcAft>
                <a:spcPts val="0"/>
              </a:spcAft>
              <a:buNone/>
            </a:pPr>
            <a:r>
              <a:rPr lang="en" sz="1800" dirty="0">
                <a:solidFill>
                  <a:srgbClr val="37474F"/>
                </a:solidFill>
                <a:latin typeface="Consolas"/>
                <a:ea typeface="Consolas"/>
                <a:cs typeface="Consolas"/>
                <a:sym typeface="Consolas"/>
              </a:rPr>
              <a:t>    android:layout_width=</a:t>
            </a:r>
            <a:r>
              <a:rPr lang="en" sz="1800" dirty="0">
                <a:solidFill>
                  <a:srgbClr val="388E3C"/>
                </a:solidFill>
                <a:latin typeface="Consolas"/>
                <a:ea typeface="Consolas"/>
                <a:cs typeface="Consolas"/>
                <a:sym typeface="Consolas"/>
              </a:rPr>
              <a:t>"wrap_content"</a:t>
            </a:r>
            <a:endParaRPr sz="1800" dirty="0">
              <a:solidFill>
                <a:srgbClr val="37474F"/>
              </a:solidFill>
              <a:latin typeface="Consolas"/>
              <a:ea typeface="Consolas"/>
              <a:cs typeface="Consolas"/>
              <a:sym typeface="Consolas"/>
            </a:endParaRPr>
          </a:p>
          <a:p>
            <a:pPr marL="0" lvl="0" indent="0" algn="l" rtl="0">
              <a:lnSpc>
                <a:spcPct val="115000"/>
              </a:lnSpc>
              <a:spcBef>
                <a:spcPts val="595"/>
              </a:spcBef>
              <a:spcAft>
                <a:spcPts val="0"/>
              </a:spcAft>
              <a:buNone/>
            </a:pPr>
            <a:r>
              <a:rPr lang="en" sz="1800" dirty="0">
                <a:solidFill>
                  <a:srgbClr val="37474F"/>
                </a:solidFill>
                <a:latin typeface="Consolas"/>
                <a:ea typeface="Consolas"/>
                <a:cs typeface="Consolas"/>
                <a:sym typeface="Consolas"/>
              </a:rPr>
              <a:t>    android:layout_height=</a:t>
            </a:r>
            <a:r>
              <a:rPr lang="en" sz="1800" dirty="0">
                <a:solidFill>
                  <a:srgbClr val="388E3C"/>
                </a:solidFill>
                <a:latin typeface="Consolas"/>
                <a:ea typeface="Consolas"/>
                <a:cs typeface="Consolas"/>
                <a:sym typeface="Consolas"/>
              </a:rPr>
              <a:t>"wrap_content"</a:t>
            </a:r>
            <a:endParaRPr sz="1800" dirty="0">
              <a:solidFill>
                <a:srgbClr val="37474F"/>
              </a:solidFill>
              <a:latin typeface="Consolas"/>
              <a:ea typeface="Consolas"/>
              <a:cs typeface="Consolas"/>
              <a:sym typeface="Consolas"/>
            </a:endParaRPr>
          </a:p>
          <a:p>
            <a:pPr marL="0" lvl="0" indent="0" algn="l" rtl="0">
              <a:lnSpc>
                <a:spcPct val="150000"/>
              </a:lnSpc>
              <a:spcBef>
                <a:spcPts val="595"/>
              </a:spcBef>
              <a:spcAft>
                <a:spcPts val="0"/>
              </a:spcAft>
              <a:buNone/>
            </a:pPr>
            <a:r>
              <a:rPr lang="en" sz="1800" dirty="0">
                <a:solidFill>
                  <a:srgbClr val="37474F"/>
                </a:solidFill>
                <a:latin typeface="Consolas"/>
                <a:ea typeface="Consolas"/>
                <a:cs typeface="Consolas"/>
                <a:sym typeface="Consolas"/>
              </a:rPr>
              <a:t>    app:constraint_referenced_ids=</a:t>
            </a:r>
            <a:r>
              <a:rPr lang="en" sz="1800" dirty="0">
                <a:solidFill>
                  <a:srgbClr val="388E3C"/>
                </a:solidFill>
                <a:latin typeface="Consolas"/>
                <a:ea typeface="Consolas"/>
                <a:cs typeface="Consolas"/>
                <a:sym typeface="Consolas"/>
              </a:rPr>
              <a:t>"locationLabel,locationDetails"</a:t>
            </a:r>
            <a:r>
              <a:rPr lang="en" sz="1800" dirty="0">
                <a:solidFill>
                  <a:srgbClr val="37474F"/>
                </a:solidFill>
                <a:latin typeface="Consolas"/>
                <a:ea typeface="Consolas"/>
                <a:cs typeface="Consolas"/>
                <a:sym typeface="Consolas"/>
              </a:rPr>
              <a:t>/&gt;</a:t>
            </a:r>
            <a:endParaRPr sz="1800" dirty="0">
              <a:solidFill>
                <a:schemeClr val="dk1"/>
              </a:solidFill>
              <a:latin typeface="Consolas"/>
              <a:ea typeface="Consolas"/>
              <a:cs typeface="Consolas"/>
              <a:sym typeface="Consolas"/>
            </a:endParaRPr>
          </a:p>
        </p:txBody>
      </p:sp>
      <p:sp>
        <p:nvSpPr>
          <p:cNvPr id="375" name="Google Shape;375;p49"/>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50"/>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Groups app code</a:t>
            </a:r>
            <a:endParaRPr/>
          </a:p>
        </p:txBody>
      </p:sp>
      <p:sp>
        <p:nvSpPr>
          <p:cNvPr id="381" name="Google Shape;381;p50"/>
          <p:cNvSpPr txBox="1">
            <a:spLocks noGrp="1"/>
          </p:cNvSpPr>
          <p:nvPr>
            <p:ph type="body" idx="1"/>
          </p:nvPr>
        </p:nvSpPr>
        <p:spPr>
          <a:xfrm>
            <a:off x="311700" y="1152475"/>
            <a:ext cx="8520600" cy="2871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rgbClr val="3F51B5"/>
                </a:solidFill>
                <a:latin typeface="Consolas"/>
                <a:ea typeface="Consolas"/>
                <a:cs typeface="Consolas"/>
                <a:sym typeface="Consolas"/>
              </a:rPr>
              <a:t>override</a:t>
            </a:r>
            <a:r>
              <a:rPr lang="en" sz="1800">
                <a:solidFill>
                  <a:srgbClr val="37474F"/>
                </a:solidFill>
                <a:latin typeface="Consolas"/>
                <a:ea typeface="Consolas"/>
                <a:cs typeface="Consolas"/>
                <a:sym typeface="Consolas"/>
              </a:rPr>
              <a:t> </a:t>
            </a:r>
            <a:r>
              <a:rPr lang="en" sz="1800">
                <a:solidFill>
                  <a:srgbClr val="3F51B5"/>
                </a:solidFill>
                <a:latin typeface="Consolas"/>
                <a:ea typeface="Consolas"/>
                <a:cs typeface="Consolas"/>
                <a:sym typeface="Consolas"/>
              </a:rPr>
              <a:t>fun</a:t>
            </a:r>
            <a:r>
              <a:rPr lang="en" sz="1800">
                <a:solidFill>
                  <a:srgbClr val="37474F"/>
                </a:solidFill>
                <a:latin typeface="Consolas"/>
                <a:ea typeface="Consolas"/>
                <a:cs typeface="Consolas"/>
                <a:sym typeface="Consolas"/>
              </a:rPr>
              <a:t> onClick(v: View?) {</a:t>
            </a:r>
            <a:endParaRPr sz="1800">
              <a:solidFill>
                <a:srgbClr val="37474F"/>
              </a:solidFill>
              <a:latin typeface="Consolas"/>
              <a:ea typeface="Consolas"/>
              <a:cs typeface="Consolas"/>
              <a:sym typeface="Consolas"/>
            </a:endParaRPr>
          </a:p>
          <a:p>
            <a:pPr marL="0" lvl="0" indent="0" algn="l" rtl="0">
              <a:lnSpc>
                <a:spcPct val="115000"/>
              </a:lnSpc>
              <a:spcBef>
                <a:spcPts val="595"/>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    </a:t>
            </a:r>
            <a:r>
              <a:rPr lang="en" sz="1800">
                <a:solidFill>
                  <a:srgbClr val="3F51B5"/>
                </a:solidFill>
                <a:latin typeface="Consolas"/>
                <a:ea typeface="Consolas"/>
                <a:cs typeface="Consolas"/>
                <a:sym typeface="Consolas"/>
              </a:rPr>
              <a:t>if</a:t>
            </a:r>
            <a:r>
              <a:rPr lang="en" sz="1800">
                <a:solidFill>
                  <a:srgbClr val="37474F"/>
                </a:solidFill>
                <a:latin typeface="Consolas"/>
                <a:ea typeface="Consolas"/>
                <a:cs typeface="Consolas"/>
                <a:sym typeface="Consolas"/>
              </a:rPr>
              <a:t> (group.visibility == View.GONE) {</a:t>
            </a:r>
            <a:endParaRPr sz="1800">
              <a:solidFill>
                <a:srgbClr val="37474F"/>
              </a:solidFill>
              <a:latin typeface="Consolas"/>
              <a:ea typeface="Consolas"/>
              <a:cs typeface="Consolas"/>
              <a:sym typeface="Consolas"/>
            </a:endParaRPr>
          </a:p>
          <a:p>
            <a:pPr marL="0" lvl="0" indent="0" algn="l" rtl="0">
              <a:lnSpc>
                <a:spcPct val="115000"/>
              </a:lnSpc>
              <a:spcBef>
                <a:spcPts val="595"/>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        group.visibility = View.VISIBLE</a:t>
            </a:r>
            <a:endParaRPr sz="1800">
              <a:solidFill>
                <a:srgbClr val="37474F"/>
              </a:solidFill>
              <a:latin typeface="Consolas"/>
              <a:ea typeface="Consolas"/>
              <a:cs typeface="Consolas"/>
              <a:sym typeface="Consolas"/>
            </a:endParaRPr>
          </a:p>
          <a:p>
            <a:pPr marL="0" lvl="0" indent="0" algn="l" rtl="0">
              <a:lnSpc>
                <a:spcPct val="115000"/>
              </a:lnSpc>
              <a:spcBef>
                <a:spcPts val="595"/>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        button.setText(R.string.hide_details)</a:t>
            </a:r>
            <a:endParaRPr sz="1800">
              <a:solidFill>
                <a:srgbClr val="37474F"/>
              </a:solidFill>
              <a:latin typeface="Consolas"/>
              <a:ea typeface="Consolas"/>
              <a:cs typeface="Consolas"/>
              <a:sym typeface="Consolas"/>
            </a:endParaRPr>
          </a:p>
          <a:p>
            <a:pPr marL="0" lvl="0" indent="0" algn="l" rtl="0">
              <a:lnSpc>
                <a:spcPct val="115000"/>
              </a:lnSpc>
              <a:spcBef>
                <a:spcPts val="595"/>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    } </a:t>
            </a:r>
            <a:r>
              <a:rPr lang="en" sz="1800">
                <a:solidFill>
                  <a:srgbClr val="3F51B5"/>
                </a:solidFill>
                <a:latin typeface="Consolas"/>
                <a:ea typeface="Consolas"/>
                <a:cs typeface="Consolas"/>
                <a:sym typeface="Consolas"/>
              </a:rPr>
              <a:t>else</a:t>
            </a:r>
            <a:r>
              <a:rPr lang="en" sz="1800">
                <a:solidFill>
                  <a:srgbClr val="37474F"/>
                </a:solidFill>
                <a:latin typeface="Consolas"/>
                <a:ea typeface="Consolas"/>
                <a:cs typeface="Consolas"/>
                <a:sym typeface="Consolas"/>
              </a:rPr>
              <a:t> {</a:t>
            </a:r>
            <a:endParaRPr sz="1800">
              <a:solidFill>
                <a:srgbClr val="37474F"/>
              </a:solidFill>
              <a:latin typeface="Consolas"/>
              <a:ea typeface="Consolas"/>
              <a:cs typeface="Consolas"/>
              <a:sym typeface="Consolas"/>
            </a:endParaRPr>
          </a:p>
          <a:p>
            <a:pPr marL="0" lvl="0" indent="0" algn="l" rtl="0">
              <a:lnSpc>
                <a:spcPct val="115000"/>
              </a:lnSpc>
              <a:spcBef>
                <a:spcPts val="595"/>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        group.visibility = View.GONE</a:t>
            </a:r>
            <a:endParaRPr sz="1800">
              <a:solidFill>
                <a:srgbClr val="37474F"/>
              </a:solidFill>
              <a:latin typeface="Consolas"/>
              <a:ea typeface="Consolas"/>
              <a:cs typeface="Consolas"/>
              <a:sym typeface="Consolas"/>
            </a:endParaRPr>
          </a:p>
          <a:p>
            <a:pPr marL="0" lvl="0" indent="0" algn="l" rtl="0">
              <a:lnSpc>
                <a:spcPct val="115000"/>
              </a:lnSpc>
              <a:spcBef>
                <a:spcPts val="595"/>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        button.setText(R.string.show_details)</a:t>
            </a:r>
            <a:endParaRPr sz="1800">
              <a:solidFill>
                <a:srgbClr val="37474F"/>
              </a:solidFill>
              <a:latin typeface="Consolas"/>
              <a:ea typeface="Consolas"/>
              <a:cs typeface="Consolas"/>
              <a:sym typeface="Consolas"/>
            </a:endParaRPr>
          </a:p>
          <a:p>
            <a:pPr marL="0" lvl="0" indent="0" algn="l" rtl="0">
              <a:lnSpc>
                <a:spcPct val="115000"/>
              </a:lnSpc>
              <a:spcBef>
                <a:spcPts val="595"/>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    }</a:t>
            </a:r>
            <a:endParaRPr sz="1800">
              <a:solidFill>
                <a:srgbClr val="37474F"/>
              </a:solidFill>
              <a:latin typeface="Consolas"/>
              <a:ea typeface="Consolas"/>
              <a:cs typeface="Consolas"/>
              <a:sym typeface="Consolas"/>
            </a:endParaRPr>
          </a:p>
          <a:p>
            <a:pPr marL="0" lvl="0" indent="0" algn="l" rtl="0">
              <a:lnSpc>
                <a:spcPct val="150000"/>
              </a:lnSpc>
              <a:spcBef>
                <a:spcPts val="595"/>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a:t>
            </a:r>
            <a:endParaRPr sz="1800">
              <a:solidFill>
                <a:schemeClr val="dk1"/>
              </a:solidFill>
              <a:latin typeface="Consolas"/>
              <a:ea typeface="Consolas"/>
              <a:cs typeface="Consolas"/>
              <a:sym typeface="Consolas"/>
            </a:endParaRPr>
          </a:p>
        </p:txBody>
      </p:sp>
      <p:sp>
        <p:nvSpPr>
          <p:cNvPr id="382" name="Google Shape;382;p50"/>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109"/>
          <p:cNvSpPr txBox="1">
            <a:spLocks noGrp="1"/>
          </p:cNvSpPr>
          <p:nvPr>
            <p:ph type="title"/>
          </p:nvPr>
        </p:nvSpPr>
        <p:spPr>
          <a:xfrm>
            <a:off x="255356" y="129540"/>
            <a:ext cx="6390450" cy="429525"/>
          </a:xfrm>
          <a:prstGeom prst="rect">
            <a:avLst/>
          </a:prstGeom>
        </p:spPr>
        <p:txBody>
          <a:bodyPr spcFirstLastPara="1" vert="horz" wrap="square" lIns="68569" tIns="68569" rIns="68569" bIns="68569" rtlCol="0" anchor="t" anchorCtr="0">
            <a:noAutofit/>
          </a:bodyPr>
          <a:lstStyle/>
          <a:p>
            <a:pPr>
              <a:lnSpc>
                <a:spcPct val="100000"/>
              </a:lnSpc>
              <a:buClr>
                <a:srgbClr val="000000"/>
              </a:buClr>
              <a:buSzPts val="1100"/>
            </a:pPr>
            <a:r>
              <a:rPr lang="en" sz="2800" dirty="0"/>
              <a:t>Create layout variant for landscape</a:t>
            </a:r>
            <a:endParaRPr sz="2800" dirty="0"/>
          </a:p>
        </p:txBody>
      </p:sp>
      <p:sp>
        <p:nvSpPr>
          <p:cNvPr id="688" name="Google Shape;688;p109"/>
          <p:cNvSpPr txBox="1">
            <a:spLocks noGrp="1"/>
          </p:cNvSpPr>
          <p:nvPr>
            <p:ph type="sldNum" idx="12"/>
          </p:nvPr>
        </p:nvSpPr>
        <p:spPr>
          <a:xfrm>
            <a:off x="7554494" y="4197500"/>
            <a:ext cx="411525" cy="295200"/>
          </a:xfrm>
          <a:prstGeom prst="rect">
            <a:avLst/>
          </a:prstGeom>
        </p:spPr>
        <p:txBody>
          <a:bodyPr spcFirstLastPara="1" vert="horz" wrap="square" lIns="68569" tIns="68569" rIns="68569" bIns="68569" rtlCol="0" anchor="ctr" anchorCtr="0">
            <a:noAutofit/>
          </a:bodyPr>
          <a:lstStyle/>
          <a:p>
            <a:fld id="{00000000-1234-1234-1234-123412341234}" type="slidenum">
              <a:rPr lang="en"/>
              <a:pPr/>
              <a:t>36</a:t>
            </a:fld>
            <a:endParaRPr/>
          </a:p>
        </p:txBody>
      </p:sp>
      <p:sp>
        <p:nvSpPr>
          <p:cNvPr id="689" name="Google Shape;689;p109"/>
          <p:cNvSpPr txBox="1">
            <a:spLocks noGrp="1"/>
          </p:cNvSpPr>
          <p:nvPr>
            <p:ph type="body" idx="1"/>
          </p:nvPr>
        </p:nvSpPr>
        <p:spPr>
          <a:xfrm>
            <a:off x="385200" y="1083851"/>
            <a:ext cx="4034400" cy="2679612"/>
          </a:xfrm>
          <a:prstGeom prst="rect">
            <a:avLst/>
          </a:prstGeom>
        </p:spPr>
        <p:txBody>
          <a:bodyPr spcFirstLastPara="1" vert="horz" wrap="square" lIns="68569" tIns="68569" rIns="68569" bIns="68569" rtlCol="0" anchor="t" anchorCtr="0">
            <a:noAutofit/>
          </a:bodyPr>
          <a:lstStyle/>
          <a:p>
            <a:pPr marL="76200" indent="0">
              <a:buNone/>
            </a:pPr>
            <a:r>
              <a:rPr lang="en" sz="1400" dirty="0"/>
              <a:t>1. Click Orientation in Editor button</a:t>
            </a:r>
            <a:endParaRPr sz="1400" dirty="0"/>
          </a:p>
          <a:p>
            <a:pPr marL="76200" indent="0">
              <a:buNone/>
            </a:pPr>
            <a:r>
              <a:rPr lang="en" sz="1400" dirty="0"/>
              <a:t>2. Choose </a:t>
            </a:r>
            <a:r>
              <a:rPr lang="en" sz="1400" b="1" dirty="0"/>
              <a:t>Create Landscape Variation</a:t>
            </a:r>
            <a:endParaRPr sz="1400" dirty="0"/>
          </a:p>
          <a:p>
            <a:pPr marL="76200" indent="0">
              <a:buNone/>
            </a:pPr>
            <a:r>
              <a:rPr lang="en" sz="1200" dirty="0"/>
              <a:t>3. Layout variant </a:t>
            </a:r>
            <a:r>
              <a:rPr lang="en" sz="1600" dirty="0"/>
              <a:t>created</a:t>
            </a:r>
            <a:r>
              <a:rPr lang="en" sz="1200" dirty="0"/>
              <a:t>: </a:t>
            </a:r>
            <a:r>
              <a:rPr lang="en" sz="1200" dirty="0">
                <a:latin typeface="Consolas"/>
                <a:ea typeface="Consolas"/>
                <a:cs typeface="Consolas"/>
                <a:sym typeface="Consolas"/>
              </a:rPr>
              <a:t>activity_main.xml (land)</a:t>
            </a:r>
            <a:endParaRPr sz="1200" dirty="0">
              <a:latin typeface="Consolas"/>
              <a:ea typeface="Consolas"/>
              <a:cs typeface="Consolas"/>
              <a:sym typeface="Consolas"/>
            </a:endParaRPr>
          </a:p>
          <a:p>
            <a:pPr marL="76200" indent="0">
              <a:buNone/>
            </a:pPr>
            <a:r>
              <a:rPr lang="en" sz="1200" dirty="0"/>
              <a:t>4. Edit the layout variant as needed</a:t>
            </a:r>
            <a:endParaRPr sz="1200" dirty="0"/>
          </a:p>
          <a:p>
            <a:pPr marL="0" indent="0">
              <a:spcAft>
                <a:spcPts val="750"/>
              </a:spcAft>
              <a:buNone/>
            </a:pPr>
            <a:endParaRPr sz="1200" dirty="0"/>
          </a:p>
        </p:txBody>
      </p:sp>
      <p:pic>
        <p:nvPicPr>
          <p:cNvPr id="690" name="Google Shape;690;p109"/>
          <p:cNvPicPr preferRelativeResize="0"/>
          <p:nvPr/>
        </p:nvPicPr>
        <p:blipFill>
          <a:blip r:embed="rId3">
            <a:alphaModFix/>
          </a:blip>
          <a:stretch>
            <a:fillRect/>
          </a:stretch>
        </p:blipFill>
        <p:spPr>
          <a:xfrm>
            <a:off x="4914900" y="1771650"/>
            <a:ext cx="344419" cy="196800"/>
          </a:xfrm>
          <a:prstGeom prst="rect">
            <a:avLst/>
          </a:prstGeom>
          <a:noFill/>
          <a:ln>
            <a:noFill/>
          </a:ln>
        </p:spPr>
      </p:pic>
      <p:pic>
        <p:nvPicPr>
          <p:cNvPr id="691" name="Google Shape;691;p109"/>
          <p:cNvPicPr preferRelativeResize="0"/>
          <p:nvPr/>
        </p:nvPicPr>
        <p:blipFill>
          <a:blip r:embed="rId4">
            <a:alphaModFix/>
          </a:blip>
          <a:stretch>
            <a:fillRect/>
          </a:stretch>
        </p:blipFill>
        <p:spPr>
          <a:xfrm>
            <a:off x="5693420" y="1634625"/>
            <a:ext cx="2150269" cy="212883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110"/>
          <p:cNvSpPr txBox="1">
            <a:spLocks noGrp="1"/>
          </p:cNvSpPr>
          <p:nvPr>
            <p:ph type="title"/>
          </p:nvPr>
        </p:nvSpPr>
        <p:spPr>
          <a:xfrm>
            <a:off x="111855" y="0"/>
            <a:ext cx="6390450" cy="429525"/>
          </a:xfrm>
          <a:prstGeom prst="rect">
            <a:avLst/>
          </a:prstGeom>
        </p:spPr>
        <p:txBody>
          <a:bodyPr spcFirstLastPara="1" vert="horz" wrap="square" lIns="68569" tIns="68569" rIns="68569" bIns="68569" rtlCol="0" anchor="t" anchorCtr="0">
            <a:noAutofit/>
          </a:bodyPr>
          <a:lstStyle/>
          <a:p>
            <a:pPr>
              <a:lnSpc>
                <a:spcPct val="100000"/>
              </a:lnSpc>
              <a:buClr>
                <a:srgbClr val="000000"/>
              </a:buClr>
              <a:buSzPts val="1100"/>
            </a:pPr>
            <a:r>
              <a:rPr lang="en" sz="3200" dirty="0"/>
              <a:t>Create layout variant for tablet</a:t>
            </a:r>
            <a:endParaRPr sz="3200" dirty="0"/>
          </a:p>
        </p:txBody>
      </p:sp>
      <p:sp>
        <p:nvSpPr>
          <p:cNvPr id="697" name="Google Shape;697;p110"/>
          <p:cNvSpPr txBox="1">
            <a:spLocks noGrp="1"/>
          </p:cNvSpPr>
          <p:nvPr>
            <p:ph type="sldNum" idx="12"/>
          </p:nvPr>
        </p:nvSpPr>
        <p:spPr>
          <a:xfrm>
            <a:off x="7554494" y="4197500"/>
            <a:ext cx="411525" cy="295200"/>
          </a:xfrm>
          <a:prstGeom prst="rect">
            <a:avLst/>
          </a:prstGeom>
        </p:spPr>
        <p:txBody>
          <a:bodyPr spcFirstLastPara="1" vert="horz" wrap="square" lIns="68569" tIns="68569" rIns="68569" bIns="68569" rtlCol="0" anchor="ctr" anchorCtr="0">
            <a:noAutofit/>
          </a:bodyPr>
          <a:lstStyle/>
          <a:p>
            <a:fld id="{00000000-1234-1234-1234-123412341234}" type="slidenum">
              <a:rPr lang="en"/>
              <a:pPr/>
              <a:t>37</a:t>
            </a:fld>
            <a:endParaRPr/>
          </a:p>
        </p:txBody>
      </p:sp>
      <p:sp>
        <p:nvSpPr>
          <p:cNvPr id="698" name="Google Shape;698;p110"/>
          <p:cNvSpPr txBox="1">
            <a:spLocks noGrp="1"/>
          </p:cNvSpPr>
          <p:nvPr>
            <p:ph type="body" idx="1"/>
          </p:nvPr>
        </p:nvSpPr>
        <p:spPr>
          <a:xfrm>
            <a:off x="431895" y="1088194"/>
            <a:ext cx="6390450" cy="2391075"/>
          </a:xfrm>
          <a:prstGeom prst="rect">
            <a:avLst/>
          </a:prstGeom>
        </p:spPr>
        <p:txBody>
          <a:bodyPr spcFirstLastPara="1" vert="horz" wrap="square" lIns="68569" tIns="68569" rIns="68569" bIns="68569" rtlCol="0" anchor="t" anchorCtr="0">
            <a:noAutofit/>
          </a:bodyPr>
          <a:lstStyle/>
          <a:p>
            <a:r>
              <a:rPr lang="en" sz="2000" dirty="0"/>
              <a:t>Click Orientation in Layout Editor </a:t>
            </a:r>
            <a:endParaRPr sz="2000" dirty="0"/>
          </a:p>
          <a:p>
            <a:r>
              <a:rPr lang="en" sz="2000" dirty="0"/>
              <a:t>Choose </a:t>
            </a:r>
            <a:r>
              <a:rPr lang="en" sz="2000" b="1" dirty="0"/>
              <a:t>Create layout x-large Variation</a:t>
            </a:r>
            <a:endParaRPr sz="2000" dirty="0"/>
          </a:p>
          <a:p>
            <a:r>
              <a:rPr lang="en" sz="2000" dirty="0"/>
              <a:t>Layout variant created: </a:t>
            </a:r>
            <a:r>
              <a:rPr lang="en" sz="2000" dirty="0">
                <a:latin typeface="Consolas"/>
                <a:ea typeface="Consolas"/>
                <a:cs typeface="Consolas"/>
                <a:sym typeface="Consolas"/>
              </a:rPr>
              <a:t>activity_main.xml (xlarge)</a:t>
            </a:r>
            <a:endParaRPr sz="2000" dirty="0">
              <a:latin typeface="Consolas"/>
              <a:ea typeface="Consolas"/>
              <a:cs typeface="Consolas"/>
              <a:sym typeface="Consolas"/>
            </a:endParaRPr>
          </a:p>
          <a:p>
            <a:r>
              <a:rPr lang="en" sz="2000" dirty="0"/>
              <a:t>Edit the layout variant as needed</a:t>
            </a:r>
            <a:endParaRPr sz="2000" dirty="0"/>
          </a:p>
          <a:p>
            <a:pPr marL="0" indent="0">
              <a:spcAft>
                <a:spcPts val="750"/>
              </a:spcAft>
              <a:buNone/>
            </a:pPr>
            <a:endParaRPr sz="2000" dirty="0"/>
          </a:p>
        </p:txBody>
      </p:sp>
      <p:pic>
        <p:nvPicPr>
          <p:cNvPr id="699" name="Google Shape;699;p110"/>
          <p:cNvPicPr preferRelativeResize="0"/>
          <p:nvPr/>
        </p:nvPicPr>
        <p:blipFill>
          <a:blip r:embed="rId3">
            <a:alphaModFix/>
          </a:blip>
          <a:stretch>
            <a:fillRect/>
          </a:stretch>
        </p:blipFill>
        <p:spPr>
          <a:xfrm>
            <a:off x="5772150" y="1714500"/>
            <a:ext cx="344419" cy="1968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1"/>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38</a:t>
            </a:fld>
            <a:endParaRPr/>
          </a:p>
        </p:txBody>
      </p:sp>
      <p:sp>
        <p:nvSpPr>
          <p:cNvPr id="388" name="Google Shape;388;p51"/>
          <p:cNvSpPr txBox="1"/>
          <p:nvPr/>
        </p:nvSpPr>
        <p:spPr>
          <a:xfrm>
            <a:off x="311700" y="0"/>
            <a:ext cx="8520600" cy="467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200" b="1">
                <a:solidFill>
                  <a:srgbClr val="FAFAFA"/>
                </a:solidFill>
                <a:latin typeface="Roboto"/>
                <a:ea typeface="Roboto"/>
                <a:cs typeface="Roboto"/>
                <a:sym typeface="Roboto"/>
              </a:rPr>
              <a:t>Data binding</a:t>
            </a:r>
            <a:endParaRPr sz="5200" b="1">
              <a:solidFill>
                <a:srgbClr val="FAFAFA"/>
              </a:solidFill>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52"/>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Current approach: findViewById()</a:t>
            </a:r>
            <a:endParaRPr/>
          </a:p>
        </p:txBody>
      </p:sp>
      <p:sp>
        <p:nvSpPr>
          <p:cNvPr id="394" name="Google Shape;394;p52"/>
          <p:cNvSpPr txBox="1">
            <a:spLocks noGrp="1"/>
          </p:cNvSpPr>
          <p:nvPr>
            <p:ph type="body" idx="1"/>
          </p:nvPr>
        </p:nvSpPr>
        <p:spPr>
          <a:xfrm>
            <a:off x="300000" y="1048675"/>
            <a:ext cx="8532300"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Traverses the </a:t>
            </a:r>
            <a:r>
              <a:rPr lang="en" sz="1800" dirty="0">
                <a:latin typeface="Courier New"/>
                <a:ea typeface="Courier New"/>
                <a:cs typeface="Courier New"/>
                <a:sym typeface="Courier New"/>
              </a:rPr>
              <a:t>View</a:t>
            </a:r>
            <a:r>
              <a:rPr lang="en" sz="1800" dirty="0"/>
              <a:t> hierarchy each time</a:t>
            </a:r>
            <a:endParaRPr sz="1800" dirty="0"/>
          </a:p>
        </p:txBody>
      </p:sp>
      <p:sp>
        <p:nvSpPr>
          <p:cNvPr id="395" name="Google Shape;395;p52"/>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39</a:t>
            </a:fld>
            <a:endParaRPr/>
          </a:p>
        </p:txBody>
      </p:sp>
      <p:sp>
        <p:nvSpPr>
          <p:cNvPr id="396" name="Google Shape;396;p52"/>
          <p:cNvSpPr/>
          <p:nvPr/>
        </p:nvSpPr>
        <p:spPr>
          <a:xfrm>
            <a:off x="266974" y="1981300"/>
            <a:ext cx="3196200" cy="2313300"/>
          </a:xfrm>
          <a:prstGeom prst="rect">
            <a:avLst/>
          </a:prstGeom>
          <a:solidFill>
            <a:srgbClr val="CFE2F3"/>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a:latin typeface="Roboto"/>
              <a:ea typeface="Roboto"/>
              <a:cs typeface="Roboto"/>
              <a:sym typeface="Roboto"/>
            </a:endParaRPr>
          </a:p>
          <a:p>
            <a:pPr marL="0" lvl="0" indent="0" algn="l" rtl="0">
              <a:lnSpc>
                <a:spcPct val="115000"/>
              </a:lnSpc>
              <a:spcBef>
                <a:spcPts val="0"/>
              </a:spcBef>
              <a:spcAft>
                <a:spcPts val="0"/>
              </a:spcAft>
              <a:buNone/>
            </a:pPr>
            <a:endParaRPr sz="1000"/>
          </a:p>
          <a:p>
            <a:pPr marL="0" lvl="0" indent="0" algn="l" rtl="0">
              <a:lnSpc>
                <a:spcPct val="115000"/>
              </a:lnSpc>
              <a:spcBef>
                <a:spcPts val="0"/>
              </a:spcBef>
              <a:spcAft>
                <a:spcPts val="0"/>
              </a:spcAft>
              <a:buNone/>
            </a:pPr>
            <a:r>
              <a:rPr lang="en" sz="1600">
                <a:latin typeface="Consolas"/>
                <a:ea typeface="Consolas"/>
                <a:cs typeface="Consolas"/>
                <a:sym typeface="Consolas"/>
              </a:rPr>
              <a:t>val</a:t>
            </a:r>
            <a:r>
              <a:rPr lang="en">
                <a:latin typeface="Consolas"/>
                <a:ea typeface="Consolas"/>
                <a:cs typeface="Consolas"/>
                <a:sym typeface="Consolas"/>
              </a:rPr>
              <a:t> </a:t>
            </a:r>
            <a:r>
              <a:rPr lang="en" sz="1600">
                <a:latin typeface="Consolas"/>
                <a:ea typeface="Consolas"/>
                <a:cs typeface="Consolas"/>
                <a:sym typeface="Consolas"/>
              </a:rPr>
              <a:t>name</a:t>
            </a:r>
            <a:r>
              <a:rPr lang="en">
                <a:latin typeface="Consolas"/>
                <a:ea typeface="Consolas"/>
                <a:cs typeface="Consolas"/>
                <a:sym typeface="Consolas"/>
              </a:rPr>
              <a:t> = </a:t>
            </a:r>
            <a:r>
              <a:rPr lang="en" sz="1600">
                <a:latin typeface="Consolas"/>
                <a:ea typeface="Consolas"/>
                <a:cs typeface="Consolas"/>
                <a:sym typeface="Consolas"/>
              </a:rPr>
              <a:t>findViewById</a:t>
            </a:r>
            <a:r>
              <a:rPr lang="en">
                <a:latin typeface="Consolas"/>
                <a:ea typeface="Consolas"/>
                <a:cs typeface="Consolas"/>
                <a:sym typeface="Consolas"/>
              </a:rPr>
              <a:t>(...)</a:t>
            </a:r>
            <a:endParaRPr>
              <a:latin typeface="Consolas"/>
              <a:ea typeface="Consolas"/>
              <a:cs typeface="Consolas"/>
              <a:sym typeface="Consolas"/>
            </a:endParaRPr>
          </a:p>
          <a:p>
            <a:pPr marL="0" lvl="0" indent="0" algn="l" rtl="0">
              <a:lnSpc>
                <a:spcPct val="115000"/>
              </a:lnSpc>
              <a:spcBef>
                <a:spcPts val="0"/>
              </a:spcBef>
              <a:spcAft>
                <a:spcPts val="0"/>
              </a:spcAft>
              <a:buNone/>
            </a:pPr>
            <a:r>
              <a:rPr lang="en" sz="1600">
                <a:latin typeface="Consolas"/>
                <a:ea typeface="Consolas"/>
                <a:cs typeface="Consolas"/>
                <a:sym typeface="Consolas"/>
              </a:rPr>
              <a:t>val</a:t>
            </a:r>
            <a:r>
              <a:rPr lang="en">
                <a:latin typeface="Consolas"/>
                <a:ea typeface="Consolas"/>
                <a:cs typeface="Consolas"/>
                <a:sym typeface="Consolas"/>
              </a:rPr>
              <a:t> </a:t>
            </a:r>
            <a:r>
              <a:rPr lang="en" sz="1600">
                <a:latin typeface="Consolas"/>
                <a:ea typeface="Consolas"/>
                <a:cs typeface="Consolas"/>
                <a:sym typeface="Consolas"/>
              </a:rPr>
              <a:t>age</a:t>
            </a:r>
            <a:r>
              <a:rPr lang="en">
                <a:latin typeface="Consolas"/>
                <a:ea typeface="Consolas"/>
                <a:cs typeface="Consolas"/>
                <a:sym typeface="Consolas"/>
              </a:rPr>
              <a:t> = </a:t>
            </a:r>
            <a:r>
              <a:rPr lang="en" sz="1600">
                <a:latin typeface="Consolas"/>
                <a:ea typeface="Consolas"/>
                <a:cs typeface="Consolas"/>
                <a:sym typeface="Consolas"/>
              </a:rPr>
              <a:t>findViewById</a:t>
            </a:r>
            <a:r>
              <a:rPr lang="en">
                <a:latin typeface="Consolas"/>
                <a:ea typeface="Consolas"/>
                <a:cs typeface="Consolas"/>
                <a:sym typeface="Consolas"/>
              </a:rPr>
              <a:t>(...)</a:t>
            </a:r>
            <a:endParaRPr>
              <a:latin typeface="Consolas"/>
              <a:ea typeface="Consolas"/>
              <a:cs typeface="Consolas"/>
              <a:sym typeface="Consolas"/>
            </a:endParaRPr>
          </a:p>
          <a:p>
            <a:pPr marL="0" lvl="0" indent="0" algn="l" rtl="0">
              <a:lnSpc>
                <a:spcPct val="115000"/>
              </a:lnSpc>
              <a:spcBef>
                <a:spcPts val="0"/>
              </a:spcBef>
              <a:spcAft>
                <a:spcPts val="0"/>
              </a:spcAft>
              <a:buNone/>
            </a:pPr>
            <a:r>
              <a:rPr lang="en" sz="1600">
                <a:latin typeface="Consolas"/>
                <a:ea typeface="Consolas"/>
                <a:cs typeface="Consolas"/>
                <a:sym typeface="Consolas"/>
              </a:rPr>
              <a:t>val</a:t>
            </a:r>
            <a:r>
              <a:rPr lang="en">
                <a:latin typeface="Consolas"/>
                <a:ea typeface="Consolas"/>
                <a:cs typeface="Consolas"/>
                <a:sym typeface="Consolas"/>
              </a:rPr>
              <a:t> </a:t>
            </a:r>
            <a:r>
              <a:rPr lang="en" sz="1600">
                <a:latin typeface="Consolas"/>
                <a:ea typeface="Consolas"/>
                <a:cs typeface="Consolas"/>
                <a:sym typeface="Consolas"/>
              </a:rPr>
              <a:t>loc</a:t>
            </a:r>
            <a:r>
              <a:rPr lang="en">
                <a:latin typeface="Consolas"/>
                <a:ea typeface="Consolas"/>
                <a:cs typeface="Consolas"/>
                <a:sym typeface="Consolas"/>
              </a:rPr>
              <a:t> = </a:t>
            </a:r>
            <a:r>
              <a:rPr lang="en" sz="1600">
                <a:latin typeface="Consolas"/>
                <a:ea typeface="Consolas"/>
                <a:cs typeface="Consolas"/>
                <a:sym typeface="Consolas"/>
              </a:rPr>
              <a:t>findViewById</a:t>
            </a:r>
            <a:r>
              <a:rPr lang="en">
                <a:latin typeface="Consolas"/>
                <a:ea typeface="Consolas"/>
                <a:cs typeface="Consolas"/>
                <a:sym typeface="Consolas"/>
              </a:rPr>
              <a:t>(...)</a:t>
            </a:r>
            <a:endParaRPr>
              <a:latin typeface="Consolas"/>
              <a:ea typeface="Consolas"/>
              <a:cs typeface="Consolas"/>
              <a:sym typeface="Consolas"/>
            </a:endParaRPr>
          </a:p>
          <a:p>
            <a:pPr marL="0" lvl="0" indent="0" algn="l" rtl="0">
              <a:lnSpc>
                <a:spcPct val="115000"/>
              </a:lnSpc>
              <a:spcBef>
                <a:spcPts val="0"/>
              </a:spcBef>
              <a:spcAft>
                <a:spcPts val="0"/>
              </a:spcAft>
              <a:buNone/>
            </a:pPr>
            <a:endParaRPr sz="1600">
              <a:latin typeface="Consolas"/>
              <a:ea typeface="Consolas"/>
              <a:cs typeface="Consolas"/>
              <a:sym typeface="Consolas"/>
            </a:endParaRPr>
          </a:p>
          <a:p>
            <a:pPr marL="0" lvl="0" indent="0" algn="l" rtl="0">
              <a:lnSpc>
                <a:spcPct val="115000"/>
              </a:lnSpc>
              <a:spcBef>
                <a:spcPts val="0"/>
              </a:spcBef>
              <a:spcAft>
                <a:spcPts val="0"/>
              </a:spcAft>
              <a:buNone/>
            </a:pPr>
            <a:r>
              <a:rPr lang="en" sz="1600">
                <a:latin typeface="Consolas"/>
                <a:ea typeface="Consolas"/>
                <a:cs typeface="Consolas"/>
                <a:sym typeface="Consolas"/>
              </a:rPr>
              <a:t>name.text</a:t>
            </a:r>
            <a:r>
              <a:rPr lang="en">
                <a:latin typeface="Consolas"/>
                <a:ea typeface="Consolas"/>
                <a:cs typeface="Consolas"/>
                <a:sym typeface="Consolas"/>
              </a:rPr>
              <a:t> = </a:t>
            </a:r>
            <a:r>
              <a:rPr lang="en" sz="1600">
                <a:latin typeface="Consolas"/>
                <a:ea typeface="Consolas"/>
                <a:cs typeface="Consolas"/>
                <a:sym typeface="Consolas"/>
              </a:rPr>
              <a:t>…</a:t>
            </a:r>
            <a:endParaRPr sz="1600">
              <a:latin typeface="Consolas"/>
              <a:ea typeface="Consolas"/>
              <a:cs typeface="Consolas"/>
              <a:sym typeface="Consolas"/>
            </a:endParaRPr>
          </a:p>
          <a:p>
            <a:pPr marL="0" lvl="0" indent="0" algn="l" rtl="0">
              <a:lnSpc>
                <a:spcPct val="115000"/>
              </a:lnSpc>
              <a:spcBef>
                <a:spcPts val="0"/>
              </a:spcBef>
              <a:spcAft>
                <a:spcPts val="0"/>
              </a:spcAft>
              <a:buNone/>
            </a:pPr>
            <a:r>
              <a:rPr lang="en" sz="1600">
                <a:latin typeface="Consolas"/>
                <a:ea typeface="Consolas"/>
                <a:cs typeface="Consolas"/>
                <a:sym typeface="Consolas"/>
              </a:rPr>
              <a:t>age.text</a:t>
            </a:r>
            <a:r>
              <a:rPr lang="en">
                <a:latin typeface="Consolas"/>
                <a:ea typeface="Consolas"/>
                <a:cs typeface="Consolas"/>
                <a:sym typeface="Consolas"/>
              </a:rPr>
              <a:t> = </a:t>
            </a:r>
            <a:r>
              <a:rPr lang="en" sz="1600">
                <a:latin typeface="Consolas"/>
                <a:ea typeface="Consolas"/>
                <a:cs typeface="Consolas"/>
                <a:sym typeface="Consolas"/>
              </a:rPr>
              <a:t>…</a:t>
            </a:r>
            <a:endParaRPr sz="1600">
              <a:latin typeface="Consolas"/>
              <a:ea typeface="Consolas"/>
              <a:cs typeface="Consolas"/>
              <a:sym typeface="Consolas"/>
            </a:endParaRPr>
          </a:p>
          <a:p>
            <a:pPr marL="0" lvl="0" indent="0" algn="l" rtl="0">
              <a:lnSpc>
                <a:spcPct val="115000"/>
              </a:lnSpc>
              <a:spcBef>
                <a:spcPts val="0"/>
              </a:spcBef>
              <a:spcAft>
                <a:spcPts val="0"/>
              </a:spcAft>
              <a:buNone/>
            </a:pPr>
            <a:r>
              <a:rPr lang="en" sz="1600">
                <a:latin typeface="Consolas"/>
                <a:ea typeface="Consolas"/>
                <a:cs typeface="Consolas"/>
                <a:sym typeface="Consolas"/>
              </a:rPr>
              <a:t>loc.text</a:t>
            </a:r>
            <a:r>
              <a:rPr lang="en">
                <a:latin typeface="Consolas"/>
                <a:ea typeface="Consolas"/>
                <a:cs typeface="Consolas"/>
                <a:sym typeface="Consolas"/>
              </a:rPr>
              <a:t> = </a:t>
            </a:r>
            <a:r>
              <a:rPr lang="en" sz="1600">
                <a:solidFill>
                  <a:schemeClr val="dk1"/>
                </a:solidFill>
                <a:latin typeface="Consolas"/>
                <a:ea typeface="Consolas"/>
                <a:cs typeface="Consolas"/>
                <a:sym typeface="Consolas"/>
              </a:rPr>
              <a:t>…</a:t>
            </a:r>
            <a:endParaRPr/>
          </a:p>
          <a:p>
            <a:pPr marL="0" lvl="0" indent="0" algn="l" rtl="0">
              <a:lnSpc>
                <a:spcPct val="115000"/>
              </a:lnSpc>
              <a:spcBef>
                <a:spcPts val="0"/>
              </a:spcBef>
              <a:spcAft>
                <a:spcPts val="0"/>
              </a:spcAft>
              <a:buNone/>
            </a:pPr>
            <a:endParaRPr/>
          </a:p>
        </p:txBody>
      </p:sp>
      <p:sp>
        <p:nvSpPr>
          <p:cNvPr id="397" name="Google Shape;397;p52"/>
          <p:cNvSpPr/>
          <p:nvPr/>
        </p:nvSpPr>
        <p:spPr>
          <a:xfrm>
            <a:off x="5419348" y="1957475"/>
            <a:ext cx="3420600" cy="2361300"/>
          </a:xfrm>
          <a:prstGeom prst="rect">
            <a:avLst/>
          </a:prstGeom>
          <a:solidFill>
            <a:srgbClr val="F3F3F3"/>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a:latin typeface="Roboto"/>
              <a:ea typeface="Roboto"/>
              <a:cs typeface="Roboto"/>
              <a:sym typeface="Roboto"/>
            </a:endParaRPr>
          </a:p>
          <a:p>
            <a:pPr marL="0" lvl="0" indent="0" algn="l" rtl="0">
              <a:lnSpc>
                <a:spcPct val="115000"/>
              </a:lnSpc>
              <a:spcBef>
                <a:spcPts val="0"/>
              </a:spcBef>
              <a:spcAft>
                <a:spcPts val="0"/>
              </a:spcAft>
              <a:buNone/>
            </a:pPr>
            <a:endParaRPr>
              <a:latin typeface="Roboto"/>
              <a:ea typeface="Roboto"/>
              <a:cs typeface="Roboto"/>
              <a:sym typeface="Roboto"/>
            </a:endParaRPr>
          </a:p>
          <a:p>
            <a:pPr marL="0" lvl="0" indent="0" algn="l" rtl="0">
              <a:lnSpc>
                <a:spcPct val="115000"/>
              </a:lnSpc>
              <a:spcBef>
                <a:spcPts val="0"/>
              </a:spcBef>
              <a:spcAft>
                <a:spcPts val="0"/>
              </a:spcAft>
              <a:buNone/>
            </a:pPr>
            <a:br>
              <a:rPr lang="en" sz="1600">
                <a:latin typeface="Consolas"/>
                <a:ea typeface="Consolas"/>
                <a:cs typeface="Consolas"/>
                <a:sym typeface="Consolas"/>
              </a:rPr>
            </a:br>
            <a:r>
              <a:rPr lang="en" sz="1600">
                <a:latin typeface="Consolas"/>
                <a:ea typeface="Consolas"/>
                <a:cs typeface="Consolas"/>
                <a:sym typeface="Consolas"/>
              </a:rPr>
              <a:t>&lt;ConstraintLayout … &gt;</a:t>
            </a:r>
            <a:endParaRPr sz="1600">
              <a:latin typeface="Consolas"/>
              <a:ea typeface="Consolas"/>
              <a:cs typeface="Consolas"/>
              <a:sym typeface="Consolas"/>
            </a:endParaRPr>
          </a:p>
          <a:p>
            <a:pPr marL="0" lvl="0" indent="0" algn="l" rtl="0">
              <a:lnSpc>
                <a:spcPct val="115000"/>
              </a:lnSpc>
              <a:spcBef>
                <a:spcPts val="0"/>
              </a:spcBef>
              <a:spcAft>
                <a:spcPts val="0"/>
              </a:spcAft>
              <a:buNone/>
            </a:pPr>
            <a:r>
              <a:rPr lang="en" sz="1600">
                <a:latin typeface="Roboto"/>
                <a:ea typeface="Roboto"/>
                <a:cs typeface="Roboto"/>
                <a:sym typeface="Roboto"/>
              </a:rPr>
              <a:t>    </a:t>
            </a:r>
            <a:r>
              <a:rPr lang="en" sz="1600">
                <a:latin typeface="Consolas"/>
                <a:ea typeface="Consolas"/>
                <a:cs typeface="Consolas"/>
                <a:sym typeface="Consolas"/>
              </a:rPr>
              <a:t>&lt;TextView</a:t>
            </a:r>
            <a:r>
              <a:rPr lang="en" sz="1600">
                <a:latin typeface="Roboto"/>
                <a:ea typeface="Roboto"/>
                <a:cs typeface="Roboto"/>
                <a:sym typeface="Roboto"/>
              </a:rPr>
              <a:t> </a:t>
            </a:r>
            <a:endParaRPr sz="1600">
              <a:latin typeface="Roboto"/>
              <a:ea typeface="Roboto"/>
              <a:cs typeface="Roboto"/>
              <a:sym typeface="Roboto"/>
            </a:endParaRPr>
          </a:p>
          <a:p>
            <a:pPr marL="0" lvl="0" indent="0" algn="l" rtl="0">
              <a:lnSpc>
                <a:spcPct val="115000"/>
              </a:lnSpc>
              <a:spcBef>
                <a:spcPts val="0"/>
              </a:spcBef>
              <a:spcAft>
                <a:spcPts val="0"/>
              </a:spcAft>
              <a:buNone/>
            </a:pPr>
            <a:r>
              <a:rPr lang="en" sz="1600">
                <a:latin typeface="Roboto"/>
                <a:ea typeface="Roboto"/>
                <a:cs typeface="Roboto"/>
                <a:sym typeface="Roboto"/>
              </a:rPr>
              <a:t>           </a:t>
            </a:r>
            <a:r>
              <a:rPr lang="en" sz="1600">
                <a:latin typeface="Consolas"/>
                <a:ea typeface="Consolas"/>
                <a:cs typeface="Consolas"/>
                <a:sym typeface="Consolas"/>
              </a:rPr>
              <a:t>android:id="@+id/name"/&gt;</a:t>
            </a:r>
            <a:endParaRPr sz="1600">
              <a:latin typeface="Consolas"/>
              <a:ea typeface="Consolas"/>
              <a:cs typeface="Consolas"/>
              <a:sym typeface="Consolas"/>
            </a:endParaRPr>
          </a:p>
          <a:p>
            <a:pPr marL="0" lvl="0" indent="0" algn="l" rtl="0">
              <a:lnSpc>
                <a:spcPct val="115000"/>
              </a:lnSpc>
              <a:spcBef>
                <a:spcPts val="0"/>
              </a:spcBef>
              <a:spcAft>
                <a:spcPts val="0"/>
              </a:spcAft>
              <a:buNone/>
            </a:pPr>
            <a:r>
              <a:rPr lang="en" sz="1600">
                <a:latin typeface="Roboto"/>
                <a:ea typeface="Roboto"/>
                <a:cs typeface="Roboto"/>
                <a:sym typeface="Roboto"/>
              </a:rPr>
              <a:t>    </a:t>
            </a:r>
            <a:r>
              <a:rPr lang="en" sz="1600">
                <a:latin typeface="Consolas"/>
                <a:ea typeface="Consolas"/>
                <a:cs typeface="Consolas"/>
                <a:sym typeface="Consolas"/>
              </a:rPr>
              <a:t>&lt;TextView</a:t>
            </a:r>
            <a:r>
              <a:rPr lang="en" sz="1600">
                <a:latin typeface="Roboto"/>
                <a:ea typeface="Roboto"/>
                <a:cs typeface="Roboto"/>
                <a:sym typeface="Roboto"/>
              </a:rPr>
              <a:t> </a:t>
            </a:r>
            <a:br>
              <a:rPr lang="en" sz="1600">
                <a:latin typeface="Roboto"/>
                <a:ea typeface="Roboto"/>
                <a:cs typeface="Roboto"/>
                <a:sym typeface="Roboto"/>
              </a:rPr>
            </a:br>
            <a:r>
              <a:rPr lang="en" sz="1600">
                <a:latin typeface="Roboto"/>
                <a:ea typeface="Roboto"/>
                <a:cs typeface="Roboto"/>
                <a:sym typeface="Roboto"/>
              </a:rPr>
              <a:t>            </a:t>
            </a:r>
            <a:r>
              <a:rPr lang="en" sz="1600">
                <a:latin typeface="Consolas"/>
                <a:ea typeface="Consolas"/>
                <a:cs typeface="Consolas"/>
                <a:sym typeface="Consolas"/>
              </a:rPr>
              <a:t>android:id="@+id/age"/&gt;</a:t>
            </a:r>
            <a:endParaRPr sz="1600">
              <a:latin typeface="Consolas"/>
              <a:ea typeface="Consolas"/>
              <a:cs typeface="Consolas"/>
              <a:sym typeface="Consolas"/>
            </a:endParaRPr>
          </a:p>
          <a:p>
            <a:pPr marL="0" lvl="0" indent="0" algn="l" rtl="0">
              <a:lnSpc>
                <a:spcPct val="115000"/>
              </a:lnSpc>
              <a:spcBef>
                <a:spcPts val="0"/>
              </a:spcBef>
              <a:spcAft>
                <a:spcPts val="0"/>
              </a:spcAft>
              <a:buNone/>
            </a:pPr>
            <a:r>
              <a:rPr lang="en" sz="1600">
                <a:latin typeface="Roboto"/>
                <a:ea typeface="Roboto"/>
                <a:cs typeface="Roboto"/>
                <a:sym typeface="Roboto"/>
              </a:rPr>
              <a:t>    </a:t>
            </a:r>
            <a:r>
              <a:rPr lang="en" sz="1600">
                <a:latin typeface="Consolas"/>
                <a:ea typeface="Consolas"/>
                <a:cs typeface="Consolas"/>
                <a:sym typeface="Consolas"/>
              </a:rPr>
              <a:t>&lt;TextView</a:t>
            </a:r>
            <a:r>
              <a:rPr lang="en" sz="1600">
                <a:latin typeface="Roboto"/>
                <a:ea typeface="Roboto"/>
                <a:cs typeface="Roboto"/>
                <a:sym typeface="Roboto"/>
              </a:rPr>
              <a:t> </a:t>
            </a:r>
            <a:br>
              <a:rPr lang="en" sz="1600">
                <a:latin typeface="Roboto"/>
                <a:ea typeface="Roboto"/>
                <a:cs typeface="Roboto"/>
                <a:sym typeface="Roboto"/>
              </a:rPr>
            </a:br>
            <a:r>
              <a:rPr lang="en" sz="1600">
                <a:latin typeface="Roboto"/>
                <a:ea typeface="Roboto"/>
                <a:cs typeface="Roboto"/>
                <a:sym typeface="Roboto"/>
              </a:rPr>
              <a:t>           </a:t>
            </a:r>
            <a:r>
              <a:rPr lang="en" sz="1600">
                <a:latin typeface="Consolas"/>
                <a:ea typeface="Consolas"/>
                <a:cs typeface="Consolas"/>
                <a:sym typeface="Consolas"/>
              </a:rPr>
              <a:t>android:id="@+id/loc"/&gt;</a:t>
            </a:r>
            <a:endParaRPr sz="1600">
              <a:latin typeface="Consolas"/>
              <a:ea typeface="Consolas"/>
              <a:cs typeface="Consolas"/>
              <a:sym typeface="Consolas"/>
            </a:endParaRPr>
          </a:p>
          <a:p>
            <a:pPr marL="0" lvl="0" indent="0" algn="l" rtl="0">
              <a:lnSpc>
                <a:spcPct val="115000"/>
              </a:lnSpc>
              <a:spcBef>
                <a:spcPts val="0"/>
              </a:spcBef>
              <a:spcAft>
                <a:spcPts val="0"/>
              </a:spcAft>
              <a:buNone/>
            </a:pPr>
            <a:r>
              <a:rPr lang="en" sz="1600">
                <a:latin typeface="Consolas"/>
                <a:ea typeface="Consolas"/>
                <a:cs typeface="Consolas"/>
                <a:sym typeface="Consolas"/>
              </a:rPr>
              <a:t>&lt;/ConstraintLayout&gt;</a:t>
            </a:r>
            <a:endParaRPr sz="1600">
              <a:latin typeface="Consolas"/>
              <a:ea typeface="Consolas"/>
              <a:cs typeface="Consolas"/>
              <a:sym typeface="Consolas"/>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endParaRPr/>
          </a:p>
        </p:txBody>
      </p:sp>
      <p:grpSp>
        <p:nvGrpSpPr>
          <p:cNvPr id="398" name="Google Shape;398;p52"/>
          <p:cNvGrpSpPr/>
          <p:nvPr/>
        </p:nvGrpSpPr>
        <p:grpSpPr>
          <a:xfrm>
            <a:off x="3467524" y="2065327"/>
            <a:ext cx="1933628" cy="303065"/>
            <a:chOff x="3467524" y="2065327"/>
            <a:chExt cx="1933628" cy="303065"/>
          </a:xfrm>
        </p:grpSpPr>
        <p:cxnSp>
          <p:nvCxnSpPr>
            <p:cNvPr id="399" name="Google Shape;399;p52"/>
            <p:cNvCxnSpPr/>
            <p:nvPr/>
          </p:nvCxnSpPr>
          <p:spPr>
            <a:xfrm>
              <a:off x="3481152" y="2368392"/>
              <a:ext cx="1920000" cy="0"/>
            </a:xfrm>
            <a:prstGeom prst="straightConnector1">
              <a:avLst/>
            </a:prstGeom>
            <a:noFill/>
            <a:ln w="28575" cap="flat" cmpd="sng">
              <a:solidFill>
                <a:srgbClr val="000000"/>
              </a:solidFill>
              <a:prstDash val="solid"/>
              <a:round/>
              <a:headEnd type="none" w="med" len="med"/>
              <a:tailEnd type="triangle" w="med" len="med"/>
            </a:ln>
          </p:spPr>
        </p:cxnSp>
        <p:sp>
          <p:nvSpPr>
            <p:cNvPr id="400" name="Google Shape;400;p52"/>
            <p:cNvSpPr txBox="1"/>
            <p:nvPr/>
          </p:nvSpPr>
          <p:spPr>
            <a:xfrm>
              <a:off x="3467524" y="2065327"/>
              <a:ext cx="1926000" cy="27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findViewById</a:t>
              </a:r>
              <a:endParaRPr>
                <a:latin typeface="Consolas"/>
                <a:ea typeface="Consolas"/>
                <a:cs typeface="Consolas"/>
                <a:sym typeface="Consolas"/>
              </a:endParaRPr>
            </a:p>
          </p:txBody>
        </p:sp>
      </p:grpSp>
      <p:cxnSp>
        <p:nvCxnSpPr>
          <p:cNvPr id="401" name="Google Shape;401;p52"/>
          <p:cNvCxnSpPr/>
          <p:nvPr/>
        </p:nvCxnSpPr>
        <p:spPr>
          <a:xfrm rot="10800000">
            <a:off x="3486756" y="2562211"/>
            <a:ext cx="1926000" cy="8700"/>
          </a:xfrm>
          <a:prstGeom prst="straightConnector1">
            <a:avLst/>
          </a:prstGeom>
          <a:noFill/>
          <a:ln w="28575" cap="flat" cmpd="sng">
            <a:solidFill>
              <a:srgbClr val="000000"/>
            </a:solidFill>
            <a:prstDash val="solid"/>
            <a:round/>
            <a:headEnd type="none" w="med" len="med"/>
            <a:tailEnd type="triangle" w="med" len="med"/>
          </a:ln>
        </p:spPr>
      </p:cxnSp>
      <p:cxnSp>
        <p:nvCxnSpPr>
          <p:cNvPr id="402" name="Google Shape;402;p52"/>
          <p:cNvCxnSpPr/>
          <p:nvPr/>
        </p:nvCxnSpPr>
        <p:spPr>
          <a:xfrm rot="10800000">
            <a:off x="3479943" y="3868233"/>
            <a:ext cx="1934700" cy="9900"/>
          </a:xfrm>
          <a:prstGeom prst="straightConnector1">
            <a:avLst/>
          </a:prstGeom>
          <a:noFill/>
          <a:ln w="28575" cap="flat" cmpd="sng">
            <a:solidFill>
              <a:srgbClr val="000000"/>
            </a:solidFill>
            <a:prstDash val="solid"/>
            <a:round/>
            <a:headEnd type="none" w="med" len="med"/>
            <a:tailEnd type="triangle" w="med" len="med"/>
          </a:ln>
        </p:spPr>
      </p:cxnSp>
      <p:cxnSp>
        <p:nvCxnSpPr>
          <p:cNvPr id="403" name="Google Shape;403;p52"/>
          <p:cNvCxnSpPr/>
          <p:nvPr/>
        </p:nvCxnSpPr>
        <p:spPr>
          <a:xfrm rot="10800000">
            <a:off x="3463174" y="3151415"/>
            <a:ext cx="1951800" cy="0"/>
          </a:xfrm>
          <a:prstGeom prst="straightConnector1">
            <a:avLst/>
          </a:prstGeom>
          <a:noFill/>
          <a:ln w="28575" cap="flat" cmpd="sng">
            <a:solidFill>
              <a:srgbClr val="000000"/>
            </a:solidFill>
            <a:prstDash val="solid"/>
            <a:round/>
            <a:headEnd type="none" w="med" len="med"/>
            <a:tailEnd type="triangle" w="med" len="med"/>
          </a:ln>
        </p:spPr>
      </p:cxnSp>
      <p:sp>
        <p:nvSpPr>
          <p:cNvPr id="404" name="Google Shape;404;p52"/>
          <p:cNvSpPr txBox="1"/>
          <p:nvPr/>
        </p:nvSpPr>
        <p:spPr>
          <a:xfrm>
            <a:off x="266975" y="1648725"/>
            <a:ext cx="2042100" cy="23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600">
                <a:solidFill>
                  <a:schemeClr val="dk1"/>
                </a:solidFill>
                <a:latin typeface="Courier New"/>
                <a:ea typeface="Courier New"/>
                <a:cs typeface="Courier New"/>
                <a:sym typeface="Courier New"/>
              </a:rPr>
              <a:t>MainActivity.kt</a:t>
            </a:r>
            <a:endParaRPr sz="1600">
              <a:latin typeface="Courier New"/>
              <a:ea typeface="Courier New"/>
              <a:cs typeface="Courier New"/>
              <a:sym typeface="Courier New"/>
            </a:endParaRPr>
          </a:p>
        </p:txBody>
      </p:sp>
      <p:sp>
        <p:nvSpPr>
          <p:cNvPr id="405" name="Google Shape;405;p52"/>
          <p:cNvSpPr txBox="1"/>
          <p:nvPr/>
        </p:nvSpPr>
        <p:spPr>
          <a:xfrm>
            <a:off x="5410650" y="1555454"/>
            <a:ext cx="2963100" cy="34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Courier New"/>
                <a:ea typeface="Courier New"/>
                <a:cs typeface="Courier New"/>
                <a:sym typeface="Courier New"/>
              </a:rPr>
              <a:t>activity_main.xml</a:t>
            </a:r>
            <a:endParaRPr sz="1600">
              <a:latin typeface="Courier New"/>
              <a:ea typeface="Courier New"/>
              <a:cs typeface="Courier New"/>
              <a:sym typeface="Courier New"/>
            </a:endParaRPr>
          </a:p>
        </p:txBody>
      </p:sp>
      <p:grpSp>
        <p:nvGrpSpPr>
          <p:cNvPr id="406" name="Google Shape;406;p52"/>
          <p:cNvGrpSpPr/>
          <p:nvPr/>
        </p:nvGrpSpPr>
        <p:grpSpPr>
          <a:xfrm>
            <a:off x="3467524" y="2642831"/>
            <a:ext cx="1933628" cy="303065"/>
            <a:chOff x="3467524" y="2065327"/>
            <a:chExt cx="1933628" cy="303065"/>
          </a:xfrm>
        </p:grpSpPr>
        <p:cxnSp>
          <p:nvCxnSpPr>
            <p:cNvPr id="407" name="Google Shape;407;p52"/>
            <p:cNvCxnSpPr/>
            <p:nvPr/>
          </p:nvCxnSpPr>
          <p:spPr>
            <a:xfrm>
              <a:off x="3481152" y="2368392"/>
              <a:ext cx="1920000" cy="0"/>
            </a:xfrm>
            <a:prstGeom prst="straightConnector1">
              <a:avLst/>
            </a:prstGeom>
            <a:noFill/>
            <a:ln w="28575" cap="flat" cmpd="sng">
              <a:solidFill>
                <a:srgbClr val="000000"/>
              </a:solidFill>
              <a:prstDash val="solid"/>
              <a:round/>
              <a:headEnd type="none" w="med" len="med"/>
              <a:tailEnd type="triangle" w="med" len="med"/>
            </a:ln>
          </p:spPr>
        </p:cxnSp>
        <p:sp>
          <p:nvSpPr>
            <p:cNvPr id="408" name="Google Shape;408;p52"/>
            <p:cNvSpPr txBox="1"/>
            <p:nvPr/>
          </p:nvSpPr>
          <p:spPr>
            <a:xfrm>
              <a:off x="3467524" y="2065327"/>
              <a:ext cx="1926000" cy="27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findViewById</a:t>
              </a:r>
              <a:endParaRPr>
                <a:latin typeface="Consolas"/>
                <a:ea typeface="Consolas"/>
                <a:cs typeface="Consolas"/>
                <a:sym typeface="Consolas"/>
              </a:endParaRPr>
            </a:p>
          </p:txBody>
        </p:sp>
      </p:grpSp>
      <p:grpSp>
        <p:nvGrpSpPr>
          <p:cNvPr id="409" name="Google Shape;409;p52"/>
          <p:cNvGrpSpPr/>
          <p:nvPr/>
        </p:nvGrpSpPr>
        <p:grpSpPr>
          <a:xfrm>
            <a:off x="3467524" y="3372734"/>
            <a:ext cx="1933628" cy="303065"/>
            <a:chOff x="3467524" y="2065327"/>
            <a:chExt cx="1933628" cy="303065"/>
          </a:xfrm>
        </p:grpSpPr>
        <p:cxnSp>
          <p:nvCxnSpPr>
            <p:cNvPr id="410" name="Google Shape;410;p52"/>
            <p:cNvCxnSpPr/>
            <p:nvPr/>
          </p:nvCxnSpPr>
          <p:spPr>
            <a:xfrm>
              <a:off x="3481152" y="2368392"/>
              <a:ext cx="1920000" cy="0"/>
            </a:xfrm>
            <a:prstGeom prst="straightConnector1">
              <a:avLst/>
            </a:prstGeom>
            <a:noFill/>
            <a:ln w="28575" cap="flat" cmpd="sng">
              <a:solidFill>
                <a:srgbClr val="000000"/>
              </a:solidFill>
              <a:prstDash val="solid"/>
              <a:round/>
              <a:headEnd type="none" w="med" len="med"/>
              <a:tailEnd type="triangle" w="med" len="med"/>
            </a:ln>
          </p:spPr>
        </p:cxnSp>
        <p:sp>
          <p:nvSpPr>
            <p:cNvPr id="411" name="Google Shape;411;p52"/>
            <p:cNvSpPr txBox="1"/>
            <p:nvPr/>
          </p:nvSpPr>
          <p:spPr>
            <a:xfrm>
              <a:off x="3467524" y="2065327"/>
              <a:ext cx="1926000" cy="27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findViewById</a:t>
              </a:r>
              <a:endParaRPr>
                <a:latin typeface="Consolas"/>
                <a:ea typeface="Consolas"/>
                <a:cs typeface="Consolas"/>
                <a:sym typeface="Consolas"/>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95" name="Google Shape;95;p19"/>
          <p:cNvSpPr txBox="1"/>
          <p:nvPr/>
        </p:nvSpPr>
        <p:spPr>
          <a:xfrm>
            <a:off x="311700" y="0"/>
            <a:ext cx="8520600" cy="465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200" b="1">
                <a:solidFill>
                  <a:srgbClr val="FAFAFA"/>
                </a:solidFill>
                <a:latin typeface="Roboto"/>
                <a:ea typeface="Roboto"/>
                <a:cs typeface="Roboto"/>
                <a:sym typeface="Roboto"/>
              </a:rPr>
              <a:t>Layouts in Android</a:t>
            </a:r>
            <a:endParaRPr sz="5200" b="1">
              <a:solidFill>
                <a:srgbClr val="FAFAFA"/>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53"/>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data binding instead</a:t>
            </a:r>
            <a:endParaRPr/>
          </a:p>
        </p:txBody>
      </p:sp>
      <p:sp>
        <p:nvSpPr>
          <p:cNvPr id="417" name="Google Shape;417;p53"/>
          <p:cNvSpPr txBox="1">
            <a:spLocks noGrp="1"/>
          </p:cNvSpPr>
          <p:nvPr>
            <p:ph type="body" idx="1"/>
          </p:nvPr>
        </p:nvSpPr>
        <p:spPr>
          <a:xfrm>
            <a:off x="305850" y="1118125"/>
            <a:ext cx="85323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Bind UI components in your layouts to data sources in your app.</a:t>
            </a:r>
            <a:endParaRPr sz="1800"/>
          </a:p>
        </p:txBody>
      </p:sp>
      <p:sp>
        <p:nvSpPr>
          <p:cNvPr id="418" name="Google Shape;418;p53"/>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40</a:t>
            </a:fld>
            <a:endParaRPr/>
          </a:p>
        </p:txBody>
      </p:sp>
      <p:sp>
        <p:nvSpPr>
          <p:cNvPr id="419" name="Google Shape;419;p53"/>
          <p:cNvSpPr txBox="1"/>
          <p:nvPr/>
        </p:nvSpPr>
        <p:spPr>
          <a:xfrm>
            <a:off x="5054825" y="1760225"/>
            <a:ext cx="23778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600">
                <a:solidFill>
                  <a:schemeClr val="dk1"/>
                </a:solidFill>
                <a:latin typeface="Courier New"/>
                <a:ea typeface="Courier New"/>
                <a:cs typeface="Courier New"/>
                <a:sym typeface="Courier New"/>
              </a:rPr>
              <a:t>activity_main.xml</a:t>
            </a:r>
            <a:endParaRPr sz="1600">
              <a:latin typeface="Courier New"/>
              <a:ea typeface="Courier New"/>
              <a:cs typeface="Courier New"/>
              <a:sym typeface="Courier New"/>
            </a:endParaRPr>
          </a:p>
        </p:txBody>
      </p:sp>
      <p:sp>
        <p:nvSpPr>
          <p:cNvPr id="420" name="Google Shape;420;p53"/>
          <p:cNvSpPr txBox="1"/>
          <p:nvPr/>
        </p:nvSpPr>
        <p:spPr>
          <a:xfrm>
            <a:off x="291550" y="1799350"/>
            <a:ext cx="2300400" cy="18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600">
                <a:solidFill>
                  <a:schemeClr val="dk1"/>
                </a:solidFill>
                <a:latin typeface="Courier New"/>
                <a:ea typeface="Courier New"/>
                <a:cs typeface="Courier New"/>
                <a:sym typeface="Courier New"/>
              </a:rPr>
              <a:t>MainActivity.kt</a:t>
            </a:r>
            <a:endParaRPr sz="1600">
              <a:latin typeface="Courier New"/>
              <a:ea typeface="Courier New"/>
              <a:cs typeface="Courier New"/>
              <a:sym typeface="Courier New"/>
            </a:endParaRPr>
          </a:p>
        </p:txBody>
      </p:sp>
      <p:sp>
        <p:nvSpPr>
          <p:cNvPr id="421" name="Google Shape;421;p53"/>
          <p:cNvSpPr/>
          <p:nvPr/>
        </p:nvSpPr>
        <p:spPr>
          <a:xfrm>
            <a:off x="271075" y="2082725"/>
            <a:ext cx="3251400" cy="2316000"/>
          </a:xfrm>
          <a:prstGeom prst="rect">
            <a:avLst/>
          </a:prstGeom>
          <a:solidFill>
            <a:srgbClr val="CFE2F3"/>
          </a:solidFill>
          <a:ln>
            <a:noFill/>
          </a:ln>
        </p:spPr>
        <p:txBody>
          <a:bodyPr spcFirstLastPara="1" wrap="square" lIns="91425" tIns="91425" rIns="91425" bIns="91425" anchor="ctr" anchorCtr="0">
            <a:noAutofit/>
          </a:bodyPr>
          <a:lstStyle/>
          <a:p>
            <a:pPr marL="0" lvl="0" indent="0" algn="l" rtl="0">
              <a:lnSpc>
                <a:spcPct val="100000"/>
              </a:lnSpc>
              <a:spcBef>
                <a:spcPts val="1600"/>
              </a:spcBef>
              <a:spcAft>
                <a:spcPts val="0"/>
              </a:spcAft>
              <a:buNone/>
            </a:pPr>
            <a:endParaRPr sz="1600" dirty="0">
              <a:latin typeface="Roboto"/>
              <a:ea typeface="Roboto"/>
              <a:cs typeface="Roboto"/>
              <a:sym typeface="Roboto"/>
            </a:endParaRPr>
          </a:p>
          <a:p>
            <a:pPr marL="0" lvl="0" indent="0" algn="l" rtl="0">
              <a:lnSpc>
                <a:spcPct val="100000"/>
              </a:lnSpc>
              <a:spcBef>
                <a:spcPts val="1600"/>
              </a:spcBef>
              <a:spcAft>
                <a:spcPts val="0"/>
              </a:spcAft>
              <a:buClr>
                <a:schemeClr val="dk1"/>
              </a:buClr>
              <a:buSzPts val="1100"/>
              <a:buFont typeface="Arial"/>
              <a:buNone/>
            </a:pPr>
            <a:r>
              <a:rPr lang="en" sz="1600" dirty="0">
                <a:latin typeface="Roboto"/>
                <a:ea typeface="Roboto"/>
                <a:cs typeface="Roboto"/>
                <a:sym typeface="Roboto"/>
              </a:rPr>
              <a:t>Val binding:ActivityMainBinding</a:t>
            </a:r>
            <a:endParaRPr sz="1600" dirty="0">
              <a:latin typeface="Roboto"/>
              <a:ea typeface="Roboto"/>
              <a:cs typeface="Roboto"/>
              <a:sym typeface="Roboto"/>
            </a:endParaRPr>
          </a:p>
          <a:p>
            <a:pPr marL="0" lvl="0" indent="0" algn="l" rtl="0">
              <a:lnSpc>
                <a:spcPct val="100000"/>
              </a:lnSpc>
              <a:spcBef>
                <a:spcPts val="0"/>
              </a:spcBef>
              <a:spcAft>
                <a:spcPts val="0"/>
              </a:spcAft>
              <a:buClr>
                <a:schemeClr val="dk1"/>
              </a:buClr>
              <a:buSzPts val="1100"/>
              <a:buFont typeface="Arial"/>
              <a:buNone/>
            </a:pPr>
            <a:endParaRPr sz="1600" dirty="0">
              <a:latin typeface="Roboto"/>
              <a:ea typeface="Roboto"/>
              <a:cs typeface="Roboto"/>
              <a:sym typeface="Roboto"/>
            </a:endParaRPr>
          </a:p>
          <a:p>
            <a:pPr marL="0" lvl="0" indent="0" algn="l" rtl="0">
              <a:lnSpc>
                <a:spcPct val="100000"/>
              </a:lnSpc>
              <a:spcBef>
                <a:spcPts val="0"/>
              </a:spcBef>
              <a:spcAft>
                <a:spcPts val="0"/>
              </a:spcAft>
              <a:buClr>
                <a:schemeClr val="dk1"/>
              </a:buClr>
              <a:buSzPts val="1100"/>
              <a:buFont typeface="Arial"/>
              <a:buNone/>
            </a:pPr>
            <a:r>
              <a:rPr lang="en" sz="1600" dirty="0">
                <a:latin typeface="Roboto"/>
                <a:ea typeface="Roboto"/>
                <a:cs typeface="Roboto"/>
                <a:sym typeface="Roboto"/>
              </a:rPr>
              <a:t>binding.name.text = …</a:t>
            </a:r>
            <a:endParaRPr sz="1600" dirty="0">
              <a:latin typeface="Roboto"/>
              <a:ea typeface="Roboto"/>
              <a:cs typeface="Roboto"/>
              <a:sym typeface="Roboto"/>
            </a:endParaRPr>
          </a:p>
          <a:p>
            <a:pPr marL="0" lvl="0" indent="0" algn="l" rtl="0">
              <a:lnSpc>
                <a:spcPct val="100000"/>
              </a:lnSpc>
              <a:spcBef>
                <a:spcPts val="0"/>
              </a:spcBef>
              <a:spcAft>
                <a:spcPts val="0"/>
              </a:spcAft>
              <a:buClr>
                <a:schemeClr val="dk1"/>
              </a:buClr>
              <a:buSzPts val="1100"/>
              <a:buFont typeface="Arial"/>
              <a:buNone/>
            </a:pPr>
            <a:r>
              <a:rPr lang="en" sz="1600" dirty="0">
                <a:latin typeface="Roboto"/>
                <a:ea typeface="Roboto"/>
                <a:cs typeface="Roboto"/>
                <a:sym typeface="Roboto"/>
              </a:rPr>
              <a:t>binding.age.text = …</a:t>
            </a:r>
            <a:endParaRPr sz="1600" dirty="0">
              <a:latin typeface="Roboto"/>
              <a:ea typeface="Roboto"/>
              <a:cs typeface="Roboto"/>
              <a:sym typeface="Roboto"/>
            </a:endParaRPr>
          </a:p>
          <a:p>
            <a:pPr marL="0" lvl="0" indent="0" algn="l" rtl="0">
              <a:lnSpc>
                <a:spcPct val="100000"/>
              </a:lnSpc>
              <a:spcBef>
                <a:spcPts val="0"/>
              </a:spcBef>
              <a:spcAft>
                <a:spcPts val="0"/>
              </a:spcAft>
              <a:buNone/>
            </a:pPr>
            <a:r>
              <a:rPr lang="en" sz="1600" dirty="0">
                <a:latin typeface="Roboto"/>
                <a:ea typeface="Roboto"/>
                <a:cs typeface="Roboto"/>
                <a:sym typeface="Roboto"/>
              </a:rPr>
              <a:t>binding.loc.text = …</a:t>
            </a:r>
            <a:endParaRPr sz="1600" dirty="0">
              <a:latin typeface="Roboto"/>
              <a:ea typeface="Roboto"/>
              <a:cs typeface="Roboto"/>
              <a:sym typeface="Roboto"/>
            </a:endParaRPr>
          </a:p>
          <a:p>
            <a:pPr marL="0" lvl="0" indent="0" algn="l" rtl="0">
              <a:lnSpc>
                <a:spcPct val="115000"/>
              </a:lnSpc>
              <a:spcBef>
                <a:spcPts val="0"/>
              </a:spcBef>
              <a:spcAft>
                <a:spcPts val="0"/>
              </a:spcAft>
              <a:buNone/>
            </a:pPr>
            <a:endParaRPr sz="1600" dirty="0">
              <a:latin typeface="Roboto"/>
              <a:ea typeface="Roboto"/>
              <a:cs typeface="Roboto"/>
              <a:sym typeface="Roboto"/>
            </a:endParaRPr>
          </a:p>
          <a:p>
            <a:pPr marL="0" lvl="0" indent="0" algn="l" rtl="0">
              <a:lnSpc>
                <a:spcPct val="115000"/>
              </a:lnSpc>
              <a:spcBef>
                <a:spcPts val="0"/>
              </a:spcBef>
              <a:spcAft>
                <a:spcPts val="0"/>
              </a:spcAft>
              <a:buNone/>
            </a:pPr>
            <a:endParaRPr sz="1600" dirty="0">
              <a:latin typeface="Roboto"/>
              <a:ea typeface="Roboto"/>
              <a:cs typeface="Roboto"/>
              <a:sym typeface="Roboto"/>
            </a:endParaRPr>
          </a:p>
          <a:p>
            <a:pPr marL="0" lvl="0" indent="0" algn="l" rtl="0">
              <a:lnSpc>
                <a:spcPct val="115000"/>
              </a:lnSpc>
              <a:spcBef>
                <a:spcPts val="0"/>
              </a:spcBef>
              <a:spcAft>
                <a:spcPts val="0"/>
              </a:spcAft>
              <a:buNone/>
            </a:pPr>
            <a:endParaRPr sz="1600" dirty="0">
              <a:latin typeface="Roboto"/>
              <a:ea typeface="Roboto"/>
              <a:cs typeface="Roboto"/>
              <a:sym typeface="Roboto"/>
            </a:endParaRPr>
          </a:p>
          <a:p>
            <a:pPr marL="0" lvl="0" indent="0" algn="l" rtl="0">
              <a:lnSpc>
                <a:spcPct val="115000"/>
              </a:lnSpc>
              <a:spcBef>
                <a:spcPts val="0"/>
              </a:spcBef>
              <a:spcAft>
                <a:spcPts val="0"/>
              </a:spcAft>
              <a:buNone/>
            </a:pPr>
            <a:endParaRPr sz="1600" dirty="0">
              <a:latin typeface="Roboto"/>
              <a:ea typeface="Roboto"/>
              <a:cs typeface="Roboto"/>
              <a:sym typeface="Roboto"/>
            </a:endParaRPr>
          </a:p>
        </p:txBody>
      </p:sp>
      <p:sp>
        <p:nvSpPr>
          <p:cNvPr id="422" name="Google Shape;422;p53"/>
          <p:cNvSpPr/>
          <p:nvPr/>
        </p:nvSpPr>
        <p:spPr>
          <a:xfrm>
            <a:off x="5072525" y="2072075"/>
            <a:ext cx="3836100" cy="23373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3000"/>
              </a:spcBef>
              <a:spcAft>
                <a:spcPts val="0"/>
              </a:spcAft>
              <a:buNone/>
            </a:pPr>
            <a:r>
              <a:rPr lang="en" sz="1500" dirty="0">
                <a:latin typeface="Consolas"/>
                <a:ea typeface="Consolas"/>
                <a:cs typeface="Consolas"/>
                <a:sym typeface="Consolas"/>
              </a:rPr>
              <a:t>&lt;layout&gt;</a:t>
            </a:r>
            <a:endParaRPr sz="1500" dirty="0">
              <a:latin typeface="Consolas"/>
              <a:ea typeface="Consolas"/>
              <a:cs typeface="Consolas"/>
              <a:sym typeface="Consolas"/>
            </a:endParaRPr>
          </a:p>
          <a:p>
            <a:pPr marL="0" lvl="0" indent="0" algn="l" rtl="0">
              <a:spcBef>
                <a:spcPts val="0"/>
              </a:spcBef>
              <a:spcAft>
                <a:spcPts val="0"/>
              </a:spcAft>
              <a:buNone/>
            </a:pPr>
            <a:r>
              <a:rPr lang="en" sz="1500" dirty="0">
                <a:latin typeface="Consolas"/>
                <a:ea typeface="Consolas"/>
                <a:cs typeface="Consolas"/>
                <a:sym typeface="Consolas"/>
              </a:rPr>
              <a:t>   &lt;ConstraintLayout … &gt;</a:t>
            </a:r>
            <a:endParaRPr sz="1500" dirty="0">
              <a:latin typeface="Consolas"/>
              <a:ea typeface="Consolas"/>
              <a:cs typeface="Consolas"/>
              <a:sym typeface="Consolas"/>
            </a:endParaRPr>
          </a:p>
          <a:p>
            <a:pPr marL="0" lvl="0" indent="0" algn="l" rtl="0">
              <a:spcBef>
                <a:spcPts val="0"/>
              </a:spcBef>
              <a:spcAft>
                <a:spcPts val="0"/>
              </a:spcAft>
              <a:buNone/>
            </a:pPr>
            <a:r>
              <a:rPr lang="en" sz="1500" dirty="0">
                <a:latin typeface="Consolas"/>
                <a:ea typeface="Consolas"/>
                <a:cs typeface="Consolas"/>
                <a:sym typeface="Consolas"/>
              </a:rPr>
              <a:t>       &lt;TextView</a:t>
            </a:r>
            <a:r>
              <a:rPr lang="en" sz="1500" dirty="0">
                <a:latin typeface="Roboto"/>
                <a:ea typeface="Roboto"/>
                <a:cs typeface="Roboto"/>
                <a:sym typeface="Roboto"/>
              </a:rPr>
              <a:t> </a:t>
            </a:r>
            <a:endParaRPr sz="1500" dirty="0">
              <a:latin typeface="Roboto"/>
              <a:ea typeface="Roboto"/>
              <a:cs typeface="Roboto"/>
              <a:sym typeface="Roboto"/>
            </a:endParaRPr>
          </a:p>
          <a:p>
            <a:pPr marL="0" lvl="0" indent="0" algn="l" rtl="0">
              <a:spcBef>
                <a:spcPts val="0"/>
              </a:spcBef>
              <a:spcAft>
                <a:spcPts val="0"/>
              </a:spcAft>
              <a:buNone/>
            </a:pPr>
            <a:r>
              <a:rPr lang="en" sz="1500" dirty="0">
                <a:latin typeface="Roboto"/>
                <a:ea typeface="Roboto"/>
                <a:cs typeface="Roboto"/>
                <a:sym typeface="Roboto"/>
              </a:rPr>
              <a:t>                      </a:t>
            </a:r>
            <a:r>
              <a:rPr lang="en" sz="1500" dirty="0">
                <a:latin typeface="Consolas"/>
                <a:ea typeface="Consolas"/>
                <a:cs typeface="Consolas"/>
                <a:sym typeface="Consolas"/>
              </a:rPr>
              <a:t>android:id=</a:t>
            </a:r>
            <a:r>
              <a:rPr lang="en" sz="1500" dirty="0">
                <a:solidFill>
                  <a:srgbClr val="388E3C"/>
                </a:solidFill>
                <a:latin typeface="Consolas"/>
                <a:ea typeface="Consolas"/>
                <a:cs typeface="Consolas"/>
                <a:sym typeface="Consolas"/>
              </a:rPr>
              <a:t>"@+id/name"</a:t>
            </a:r>
            <a:r>
              <a:rPr lang="en" sz="1500" dirty="0">
                <a:latin typeface="Consolas"/>
                <a:ea typeface="Consolas"/>
                <a:cs typeface="Consolas"/>
                <a:sym typeface="Consolas"/>
              </a:rPr>
              <a:t>/&gt;</a:t>
            </a:r>
            <a:endParaRPr sz="1500" dirty="0">
              <a:latin typeface="Consolas"/>
              <a:ea typeface="Consolas"/>
              <a:cs typeface="Consolas"/>
              <a:sym typeface="Consolas"/>
            </a:endParaRPr>
          </a:p>
          <a:p>
            <a:pPr marL="0" lvl="0" indent="0" algn="l" rtl="0">
              <a:spcBef>
                <a:spcPts val="0"/>
              </a:spcBef>
              <a:spcAft>
                <a:spcPts val="0"/>
              </a:spcAft>
              <a:buNone/>
            </a:pPr>
            <a:r>
              <a:rPr lang="en" sz="1500" dirty="0">
                <a:latin typeface="Roboto"/>
                <a:ea typeface="Roboto"/>
                <a:cs typeface="Roboto"/>
                <a:sym typeface="Roboto"/>
              </a:rPr>
              <a:t>                </a:t>
            </a:r>
            <a:r>
              <a:rPr lang="en" sz="1500" dirty="0">
                <a:latin typeface="Consolas"/>
                <a:ea typeface="Consolas"/>
                <a:cs typeface="Consolas"/>
                <a:sym typeface="Consolas"/>
              </a:rPr>
              <a:t>&lt;TextView</a:t>
            </a:r>
            <a:r>
              <a:rPr lang="en" sz="1500" dirty="0">
                <a:latin typeface="Roboto"/>
                <a:ea typeface="Roboto"/>
                <a:cs typeface="Roboto"/>
                <a:sym typeface="Roboto"/>
              </a:rPr>
              <a:t> </a:t>
            </a:r>
            <a:br>
              <a:rPr lang="en" sz="1500" dirty="0">
                <a:latin typeface="Roboto"/>
                <a:ea typeface="Roboto"/>
                <a:cs typeface="Roboto"/>
                <a:sym typeface="Roboto"/>
              </a:rPr>
            </a:br>
            <a:r>
              <a:rPr lang="en" sz="1500" dirty="0">
                <a:latin typeface="Roboto"/>
                <a:ea typeface="Roboto"/>
                <a:cs typeface="Roboto"/>
                <a:sym typeface="Roboto"/>
              </a:rPr>
              <a:t>                       </a:t>
            </a:r>
            <a:r>
              <a:rPr lang="en" sz="1500" dirty="0">
                <a:latin typeface="Consolas"/>
                <a:ea typeface="Consolas"/>
                <a:cs typeface="Consolas"/>
                <a:sym typeface="Consolas"/>
              </a:rPr>
              <a:t>android:id=</a:t>
            </a:r>
            <a:r>
              <a:rPr lang="en" sz="1500" dirty="0">
                <a:solidFill>
                  <a:srgbClr val="388E3C"/>
                </a:solidFill>
                <a:latin typeface="Consolas"/>
                <a:ea typeface="Consolas"/>
                <a:cs typeface="Consolas"/>
                <a:sym typeface="Consolas"/>
              </a:rPr>
              <a:t>"@+id/age"</a:t>
            </a:r>
            <a:r>
              <a:rPr lang="en" sz="1500" dirty="0">
                <a:latin typeface="Consolas"/>
                <a:ea typeface="Consolas"/>
                <a:cs typeface="Consolas"/>
                <a:sym typeface="Consolas"/>
              </a:rPr>
              <a:t>/&gt;</a:t>
            </a:r>
            <a:endParaRPr sz="1500" dirty="0">
              <a:latin typeface="Consolas"/>
              <a:ea typeface="Consolas"/>
              <a:cs typeface="Consolas"/>
              <a:sym typeface="Consolas"/>
            </a:endParaRPr>
          </a:p>
          <a:p>
            <a:pPr marL="0" lvl="0" indent="0" algn="l" rtl="0">
              <a:spcBef>
                <a:spcPts val="0"/>
              </a:spcBef>
              <a:spcAft>
                <a:spcPts val="0"/>
              </a:spcAft>
              <a:buNone/>
            </a:pPr>
            <a:r>
              <a:rPr lang="en" sz="1500" dirty="0">
                <a:latin typeface="Roboto"/>
                <a:ea typeface="Roboto"/>
                <a:cs typeface="Roboto"/>
                <a:sym typeface="Roboto"/>
              </a:rPr>
              <a:t>                 </a:t>
            </a:r>
            <a:r>
              <a:rPr lang="en" sz="1500" dirty="0">
                <a:latin typeface="Consolas"/>
                <a:ea typeface="Consolas"/>
                <a:cs typeface="Consolas"/>
                <a:sym typeface="Consolas"/>
              </a:rPr>
              <a:t>&lt;TextView</a:t>
            </a:r>
            <a:r>
              <a:rPr lang="en" sz="1500" dirty="0">
                <a:latin typeface="Roboto"/>
                <a:ea typeface="Roboto"/>
                <a:cs typeface="Roboto"/>
                <a:sym typeface="Roboto"/>
              </a:rPr>
              <a:t> </a:t>
            </a:r>
            <a:br>
              <a:rPr lang="en" sz="1500" dirty="0">
                <a:latin typeface="Roboto"/>
                <a:ea typeface="Roboto"/>
                <a:cs typeface="Roboto"/>
                <a:sym typeface="Roboto"/>
              </a:rPr>
            </a:br>
            <a:r>
              <a:rPr lang="en" sz="1500" dirty="0">
                <a:latin typeface="Roboto"/>
                <a:ea typeface="Roboto"/>
                <a:cs typeface="Roboto"/>
                <a:sym typeface="Roboto"/>
              </a:rPr>
              <a:t>                       </a:t>
            </a:r>
            <a:r>
              <a:rPr lang="en" sz="1500" dirty="0">
                <a:latin typeface="Consolas"/>
                <a:ea typeface="Consolas"/>
                <a:cs typeface="Consolas"/>
                <a:sym typeface="Consolas"/>
              </a:rPr>
              <a:t>android:id=</a:t>
            </a:r>
            <a:r>
              <a:rPr lang="en" sz="1500" dirty="0">
                <a:solidFill>
                  <a:srgbClr val="388E3C"/>
                </a:solidFill>
                <a:latin typeface="Consolas"/>
                <a:ea typeface="Consolas"/>
                <a:cs typeface="Consolas"/>
                <a:sym typeface="Consolas"/>
              </a:rPr>
              <a:t>"@+id/loc"</a:t>
            </a:r>
            <a:r>
              <a:rPr lang="en" sz="1500" dirty="0">
                <a:latin typeface="Consolas"/>
                <a:ea typeface="Consolas"/>
                <a:cs typeface="Consolas"/>
                <a:sym typeface="Consolas"/>
              </a:rPr>
              <a:t>/&gt;</a:t>
            </a:r>
            <a:endParaRPr sz="1500" dirty="0">
              <a:latin typeface="Consolas"/>
              <a:ea typeface="Consolas"/>
              <a:cs typeface="Consolas"/>
              <a:sym typeface="Consolas"/>
            </a:endParaRPr>
          </a:p>
          <a:p>
            <a:pPr marL="0" lvl="0" indent="0" algn="l" rtl="0">
              <a:spcBef>
                <a:spcPts val="0"/>
              </a:spcBef>
              <a:spcAft>
                <a:spcPts val="0"/>
              </a:spcAft>
              <a:buNone/>
            </a:pPr>
            <a:r>
              <a:rPr lang="en" sz="1500" dirty="0">
                <a:solidFill>
                  <a:schemeClr val="dk1"/>
                </a:solidFill>
                <a:latin typeface="Consolas"/>
                <a:ea typeface="Consolas"/>
                <a:cs typeface="Consolas"/>
                <a:sym typeface="Consolas"/>
              </a:rPr>
              <a:t>   </a:t>
            </a:r>
            <a:r>
              <a:rPr lang="en" sz="1500" dirty="0">
                <a:latin typeface="Consolas"/>
                <a:ea typeface="Consolas"/>
                <a:cs typeface="Consolas"/>
                <a:sym typeface="Consolas"/>
              </a:rPr>
              <a:t>&lt;/ConstraintLayout&gt;</a:t>
            </a:r>
            <a:endParaRPr sz="1500" dirty="0">
              <a:latin typeface="Consolas"/>
              <a:ea typeface="Consolas"/>
              <a:cs typeface="Consolas"/>
              <a:sym typeface="Consolas"/>
            </a:endParaRPr>
          </a:p>
          <a:p>
            <a:pPr marL="0" lvl="0" indent="0" algn="l" rtl="0">
              <a:spcBef>
                <a:spcPts val="0"/>
              </a:spcBef>
              <a:spcAft>
                <a:spcPts val="0"/>
              </a:spcAft>
              <a:buNone/>
            </a:pPr>
            <a:r>
              <a:rPr lang="en" sz="1500" dirty="0">
                <a:latin typeface="Consolas"/>
                <a:ea typeface="Consolas"/>
                <a:cs typeface="Consolas"/>
                <a:sym typeface="Consolas"/>
              </a:rPr>
              <a:t>&lt;/layout&gt;</a:t>
            </a:r>
            <a:endParaRPr sz="1500" dirty="0">
              <a:latin typeface="Consolas"/>
              <a:ea typeface="Consolas"/>
              <a:cs typeface="Consolas"/>
              <a:sym typeface="Consolas"/>
            </a:endParaRPr>
          </a:p>
          <a:p>
            <a:pPr marL="0" lvl="0" indent="0" algn="l" rtl="0">
              <a:spcBef>
                <a:spcPts val="0"/>
              </a:spcBef>
              <a:spcAft>
                <a:spcPts val="0"/>
              </a:spcAft>
              <a:buNone/>
            </a:pPr>
            <a:endParaRPr dirty="0"/>
          </a:p>
          <a:p>
            <a:pPr marL="0" lvl="0" indent="0" algn="l" rtl="0">
              <a:spcBef>
                <a:spcPts val="0"/>
              </a:spcBef>
              <a:spcAft>
                <a:spcPts val="0"/>
              </a:spcAft>
              <a:buNone/>
            </a:pPr>
            <a:endParaRPr dirty="0"/>
          </a:p>
        </p:txBody>
      </p:sp>
      <p:cxnSp>
        <p:nvCxnSpPr>
          <p:cNvPr id="423" name="Google Shape;423;p53"/>
          <p:cNvCxnSpPr/>
          <p:nvPr/>
        </p:nvCxnSpPr>
        <p:spPr>
          <a:xfrm>
            <a:off x="3538675" y="2519600"/>
            <a:ext cx="1524600" cy="1500"/>
          </a:xfrm>
          <a:prstGeom prst="straightConnector1">
            <a:avLst/>
          </a:prstGeom>
          <a:noFill/>
          <a:ln w="28575" cap="flat" cmpd="sng">
            <a:solidFill>
              <a:srgbClr val="000000"/>
            </a:solidFill>
            <a:prstDash val="solid"/>
            <a:round/>
            <a:headEnd type="none" w="med" len="med"/>
            <a:tailEnd type="triangle" w="med" len="med"/>
          </a:ln>
        </p:spPr>
      </p:cxnSp>
      <p:sp>
        <p:nvSpPr>
          <p:cNvPr id="424" name="Google Shape;424;p53"/>
          <p:cNvSpPr txBox="1"/>
          <p:nvPr/>
        </p:nvSpPr>
        <p:spPr>
          <a:xfrm>
            <a:off x="3541525" y="2107658"/>
            <a:ext cx="1524600" cy="26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latin typeface="Roboto Condensed"/>
                <a:ea typeface="Roboto Condensed"/>
                <a:cs typeface="Roboto Condensed"/>
                <a:sym typeface="Roboto Condensed"/>
              </a:rPr>
              <a:t>initialize binding</a:t>
            </a:r>
            <a:endParaRPr sz="1600">
              <a:latin typeface="Roboto Condensed"/>
              <a:ea typeface="Roboto Condensed"/>
              <a:cs typeface="Roboto Condensed"/>
              <a:sym typeface="Roboto Condensed"/>
            </a:endParaRPr>
          </a:p>
        </p:txBody>
      </p:sp>
      <p:cxnSp>
        <p:nvCxnSpPr>
          <p:cNvPr id="425" name="Google Shape;425;p53"/>
          <p:cNvCxnSpPr/>
          <p:nvPr/>
        </p:nvCxnSpPr>
        <p:spPr>
          <a:xfrm rot="10800000">
            <a:off x="3562660" y="2756303"/>
            <a:ext cx="1493100" cy="3000"/>
          </a:xfrm>
          <a:prstGeom prst="straightConnector1">
            <a:avLst/>
          </a:prstGeom>
          <a:noFill/>
          <a:ln w="28575" cap="flat" cmpd="sng">
            <a:solidFill>
              <a:srgbClr val="000000"/>
            </a:solidFill>
            <a:prstDash val="solid"/>
            <a:round/>
            <a:headEnd type="none" w="med" len="med"/>
            <a:tailEnd type="triangle" w="med" len="med"/>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54"/>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Modify build.gradle file</a:t>
            </a:r>
            <a:endParaRPr/>
          </a:p>
        </p:txBody>
      </p:sp>
      <p:sp>
        <p:nvSpPr>
          <p:cNvPr id="431" name="Google Shape;431;p54"/>
          <p:cNvSpPr txBox="1">
            <a:spLocks noGrp="1"/>
          </p:cNvSpPr>
          <p:nvPr>
            <p:ph type="body" idx="1"/>
          </p:nvPr>
        </p:nvSpPr>
        <p:spPr>
          <a:xfrm>
            <a:off x="311700" y="1774350"/>
            <a:ext cx="8520600" cy="2031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dirty="0">
                <a:solidFill>
                  <a:schemeClr val="dk1"/>
                </a:solidFill>
                <a:latin typeface="Consolas"/>
                <a:ea typeface="Consolas"/>
                <a:cs typeface="Consolas"/>
                <a:sym typeface="Consolas"/>
              </a:rPr>
              <a:t>android {</a:t>
            </a:r>
            <a:endParaRPr sz="1800" dirty="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800" dirty="0">
                <a:solidFill>
                  <a:schemeClr val="dk1"/>
                </a:solidFill>
                <a:latin typeface="Consolas"/>
                <a:ea typeface="Consolas"/>
                <a:cs typeface="Consolas"/>
                <a:sym typeface="Consolas"/>
              </a:rPr>
              <a:t>   ...</a:t>
            </a:r>
            <a:endParaRPr sz="1800" dirty="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800" dirty="0">
                <a:solidFill>
                  <a:schemeClr val="dk1"/>
                </a:solidFill>
                <a:latin typeface="Consolas"/>
                <a:ea typeface="Consolas"/>
                <a:cs typeface="Consolas"/>
                <a:sym typeface="Consolas"/>
              </a:rPr>
              <a:t>   buildFeatures {</a:t>
            </a:r>
            <a:endParaRPr sz="1800" dirty="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800" dirty="0">
                <a:solidFill>
                  <a:schemeClr val="dk1"/>
                </a:solidFill>
                <a:latin typeface="Consolas"/>
                <a:ea typeface="Consolas"/>
                <a:cs typeface="Consolas"/>
                <a:sym typeface="Consolas"/>
              </a:rPr>
              <a:t>       dataBinding = </a:t>
            </a:r>
            <a:r>
              <a:rPr lang="en" sz="1800" dirty="0">
                <a:solidFill>
                  <a:srgbClr val="3F51B5"/>
                </a:solidFill>
                <a:latin typeface="Consolas"/>
                <a:ea typeface="Consolas"/>
                <a:cs typeface="Consolas"/>
                <a:sym typeface="Consolas"/>
              </a:rPr>
              <a:t>true</a:t>
            </a:r>
            <a:endParaRPr sz="1800" dirty="0">
              <a:solidFill>
                <a:srgbClr val="3F51B5"/>
              </a:solidFill>
              <a:latin typeface="Consolas"/>
              <a:ea typeface="Consolas"/>
              <a:cs typeface="Consolas"/>
              <a:sym typeface="Consolas"/>
            </a:endParaRPr>
          </a:p>
          <a:p>
            <a:pPr marL="0" lvl="0" indent="0" algn="l" rtl="0">
              <a:lnSpc>
                <a:spcPct val="100000"/>
              </a:lnSpc>
              <a:spcBef>
                <a:spcPts val="0"/>
              </a:spcBef>
              <a:spcAft>
                <a:spcPts val="0"/>
              </a:spcAft>
              <a:buNone/>
            </a:pPr>
            <a:r>
              <a:rPr lang="en" sz="1800" dirty="0">
                <a:solidFill>
                  <a:schemeClr val="dk1"/>
                </a:solidFill>
                <a:latin typeface="Consolas"/>
                <a:ea typeface="Consolas"/>
                <a:cs typeface="Consolas"/>
                <a:sym typeface="Consolas"/>
              </a:rPr>
              <a:t>   }</a:t>
            </a:r>
            <a:endParaRPr sz="1800" dirty="0">
              <a:solidFill>
                <a:schemeClr val="dk1"/>
              </a:solidFill>
              <a:latin typeface="Consolas"/>
              <a:ea typeface="Consolas"/>
              <a:cs typeface="Consolas"/>
              <a:sym typeface="Consolas"/>
            </a:endParaRPr>
          </a:p>
          <a:p>
            <a:pPr marL="0" lvl="0" indent="0" algn="l" rtl="0">
              <a:lnSpc>
                <a:spcPct val="100000"/>
              </a:lnSpc>
              <a:spcBef>
                <a:spcPts val="0"/>
              </a:spcBef>
              <a:spcAft>
                <a:spcPts val="595"/>
              </a:spcAft>
              <a:buNone/>
            </a:pPr>
            <a:r>
              <a:rPr lang="en" sz="1800" dirty="0">
                <a:solidFill>
                  <a:schemeClr val="dk1"/>
                </a:solidFill>
                <a:latin typeface="Consolas"/>
                <a:ea typeface="Consolas"/>
                <a:cs typeface="Consolas"/>
                <a:sym typeface="Consolas"/>
              </a:rPr>
              <a:t>}</a:t>
            </a:r>
            <a:endParaRPr sz="1800" dirty="0">
              <a:latin typeface="Consolas"/>
              <a:ea typeface="Consolas"/>
              <a:cs typeface="Consolas"/>
              <a:sym typeface="Consolas"/>
            </a:endParaRPr>
          </a:p>
        </p:txBody>
      </p:sp>
      <p:sp>
        <p:nvSpPr>
          <p:cNvPr id="432" name="Google Shape;432;p54"/>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55"/>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 layout tag</a:t>
            </a:r>
            <a:endParaRPr/>
          </a:p>
        </p:txBody>
      </p:sp>
      <p:sp>
        <p:nvSpPr>
          <p:cNvPr id="438" name="Google Shape;438;p55"/>
          <p:cNvSpPr txBox="1">
            <a:spLocks noGrp="1"/>
          </p:cNvSpPr>
          <p:nvPr>
            <p:ph type="body" idx="1"/>
          </p:nvPr>
        </p:nvSpPr>
        <p:spPr>
          <a:xfrm>
            <a:off x="311700" y="1553886"/>
            <a:ext cx="8520600" cy="23796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800" b="1" dirty="0">
                <a:solidFill>
                  <a:schemeClr val="dk1"/>
                </a:solidFill>
                <a:latin typeface="Consolas"/>
                <a:ea typeface="Consolas"/>
                <a:cs typeface="Consolas"/>
                <a:sym typeface="Consolas"/>
              </a:rPr>
              <a:t>&lt;layout&gt;</a:t>
            </a:r>
            <a:endParaRPr sz="1800"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ts val="1100"/>
              <a:buFont typeface="Arial"/>
              <a:buNone/>
            </a:pPr>
            <a:r>
              <a:rPr lang="en" sz="1800" dirty="0">
                <a:solidFill>
                  <a:schemeClr val="dk1"/>
                </a:solidFill>
                <a:latin typeface="Consolas"/>
                <a:ea typeface="Consolas"/>
                <a:cs typeface="Consolas"/>
                <a:sym typeface="Consolas"/>
              </a:rPr>
              <a:t>    &lt;androidx.constraintlayout.widget.ConstraintLayout&gt;</a:t>
            </a:r>
            <a:endParaRPr sz="1800"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ts val="1100"/>
              <a:buFont typeface="Arial"/>
              <a:buNone/>
            </a:pPr>
            <a:r>
              <a:rPr lang="en" sz="1800" dirty="0">
                <a:solidFill>
                  <a:schemeClr val="dk1"/>
                </a:solidFill>
                <a:latin typeface="Consolas"/>
                <a:ea typeface="Consolas"/>
                <a:cs typeface="Consolas"/>
                <a:sym typeface="Consolas"/>
              </a:rPr>
              <a:t>        &lt;TextView ... android:id=</a:t>
            </a:r>
            <a:r>
              <a:rPr lang="en" sz="1800" dirty="0">
                <a:solidFill>
                  <a:srgbClr val="388E3C"/>
                </a:solidFill>
                <a:latin typeface="Consolas"/>
                <a:ea typeface="Consolas"/>
                <a:cs typeface="Consolas"/>
                <a:sym typeface="Consolas"/>
              </a:rPr>
              <a:t>"@+id/username"</a:t>
            </a:r>
            <a:r>
              <a:rPr lang="en" sz="1800" dirty="0">
                <a:solidFill>
                  <a:schemeClr val="dk1"/>
                </a:solidFill>
                <a:latin typeface="Consolas"/>
                <a:ea typeface="Consolas"/>
                <a:cs typeface="Consolas"/>
                <a:sym typeface="Consolas"/>
              </a:rPr>
              <a:t> /&gt;</a:t>
            </a:r>
            <a:endParaRPr sz="1800"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ts val="1100"/>
              <a:buFont typeface="Arial"/>
              <a:buNone/>
            </a:pPr>
            <a:r>
              <a:rPr lang="en" sz="1800" dirty="0">
                <a:solidFill>
                  <a:schemeClr val="dk1"/>
                </a:solidFill>
                <a:latin typeface="Consolas"/>
                <a:ea typeface="Consolas"/>
                <a:cs typeface="Consolas"/>
                <a:sym typeface="Consolas"/>
              </a:rPr>
              <a:t>        &lt;EditText ... android:id=</a:t>
            </a:r>
            <a:r>
              <a:rPr lang="en" sz="1800" dirty="0">
                <a:solidFill>
                  <a:srgbClr val="388E3C"/>
                </a:solidFill>
                <a:latin typeface="Consolas"/>
                <a:ea typeface="Consolas"/>
                <a:cs typeface="Consolas"/>
                <a:sym typeface="Consolas"/>
              </a:rPr>
              <a:t>"@+id/password"</a:t>
            </a:r>
            <a:r>
              <a:rPr lang="en" sz="1800" dirty="0">
                <a:solidFill>
                  <a:schemeClr val="dk1"/>
                </a:solidFill>
                <a:latin typeface="Consolas"/>
                <a:ea typeface="Consolas"/>
                <a:cs typeface="Consolas"/>
                <a:sym typeface="Consolas"/>
              </a:rPr>
              <a:t> /&gt;</a:t>
            </a:r>
            <a:endParaRPr sz="1800" dirty="0">
              <a:solidFill>
                <a:schemeClr val="dk1"/>
              </a:solidFill>
              <a:latin typeface="Consolas"/>
              <a:ea typeface="Consolas"/>
              <a:cs typeface="Consolas"/>
              <a:sym typeface="Consolas"/>
            </a:endParaRPr>
          </a:p>
          <a:p>
            <a:pPr marL="0" lvl="0" indent="0" algn="l" rtl="0">
              <a:lnSpc>
                <a:spcPct val="150000"/>
              </a:lnSpc>
              <a:spcBef>
                <a:spcPts val="0"/>
              </a:spcBef>
              <a:spcAft>
                <a:spcPts val="0"/>
              </a:spcAft>
              <a:buClr>
                <a:schemeClr val="dk1"/>
              </a:buClr>
              <a:buSzPts val="1100"/>
              <a:buFont typeface="Arial"/>
              <a:buNone/>
            </a:pPr>
            <a:r>
              <a:rPr lang="en" sz="1800" dirty="0">
                <a:solidFill>
                  <a:schemeClr val="dk1"/>
                </a:solidFill>
                <a:latin typeface="Consolas"/>
                <a:ea typeface="Consolas"/>
                <a:cs typeface="Consolas"/>
                <a:sym typeface="Consolas"/>
              </a:rPr>
              <a:t>    &lt;/androidx.constraintlayout.widget.ConstraintLayout&gt;</a:t>
            </a:r>
            <a:endParaRPr sz="1800" dirty="0">
              <a:solidFill>
                <a:schemeClr val="dk1"/>
              </a:solidFill>
              <a:latin typeface="Consolas"/>
              <a:ea typeface="Consolas"/>
              <a:cs typeface="Consolas"/>
              <a:sym typeface="Consolas"/>
            </a:endParaRPr>
          </a:p>
          <a:p>
            <a:pPr marL="0" lvl="0" indent="0" algn="l" rtl="0">
              <a:lnSpc>
                <a:spcPct val="150000"/>
              </a:lnSpc>
              <a:spcBef>
                <a:spcPts val="0"/>
              </a:spcBef>
              <a:spcAft>
                <a:spcPts val="595"/>
              </a:spcAft>
              <a:buNone/>
            </a:pPr>
            <a:r>
              <a:rPr lang="en" sz="1800" b="1" dirty="0">
                <a:solidFill>
                  <a:schemeClr val="dk1"/>
                </a:solidFill>
                <a:latin typeface="Consolas"/>
                <a:ea typeface="Consolas"/>
                <a:cs typeface="Consolas"/>
                <a:sym typeface="Consolas"/>
              </a:rPr>
              <a:t>&lt;/layout&gt;</a:t>
            </a:r>
            <a:endParaRPr sz="1800" dirty="0">
              <a:latin typeface="Consolas"/>
              <a:ea typeface="Consolas"/>
              <a:cs typeface="Consolas"/>
              <a:sym typeface="Consolas"/>
            </a:endParaRPr>
          </a:p>
        </p:txBody>
      </p:sp>
      <p:sp>
        <p:nvSpPr>
          <p:cNvPr id="439" name="Google Shape;439;p55"/>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6"/>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Layout inflation with data binding</a:t>
            </a:r>
            <a:endParaRPr/>
          </a:p>
        </p:txBody>
      </p:sp>
      <p:sp>
        <p:nvSpPr>
          <p:cNvPr id="445" name="Google Shape;445;p56"/>
          <p:cNvSpPr txBox="1">
            <a:spLocks noGrp="1"/>
          </p:cNvSpPr>
          <p:nvPr>
            <p:ph type="body" idx="1"/>
          </p:nvPr>
        </p:nvSpPr>
        <p:spPr>
          <a:xfrm>
            <a:off x="342900" y="1381075"/>
            <a:ext cx="8489400" cy="4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Replace this</a:t>
            </a:r>
            <a:endParaRPr sz="1800"/>
          </a:p>
        </p:txBody>
      </p:sp>
      <p:sp>
        <p:nvSpPr>
          <p:cNvPr id="446" name="Google Shape;446;p56"/>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43</a:t>
            </a:fld>
            <a:endParaRPr/>
          </a:p>
        </p:txBody>
      </p:sp>
      <p:sp>
        <p:nvSpPr>
          <p:cNvPr id="447" name="Google Shape;447;p56"/>
          <p:cNvSpPr txBox="1"/>
          <p:nvPr/>
        </p:nvSpPr>
        <p:spPr>
          <a:xfrm>
            <a:off x="331125" y="1795450"/>
            <a:ext cx="8520600" cy="46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Consolas"/>
                <a:ea typeface="Consolas"/>
                <a:cs typeface="Consolas"/>
                <a:sym typeface="Consolas"/>
              </a:rPr>
              <a:t>setContentView(R.layout.activity_main)</a:t>
            </a:r>
            <a:endParaRPr sz="1600">
              <a:latin typeface="Consolas"/>
              <a:ea typeface="Consolas"/>
              <a:cs typeface="Consolas"/>
              <a:sym typeface="Consolas"/>
            </a:endParaRPr>
          </a:p>
        </p:txBody>
      </p:sp>
      <p:sp>
        <p:nvSpPr>
          <p:cNvPr id="448" name="Google Shape;448;p56"/>
          <p:cNvSpPr txBox="1">
            <a:spLocks noGrp="1"/>
          </p:cNvSpPr>
          <p:nvPr>
            <p:ph type="body" idx="1"/>
          </p:nvPr>
        </p:nvSpPr>
        <p:spPr>
          <a:xfrm>
            <a:off x="311700" y="2447875"/>
            <a:ext cx="8520600" cy="4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with this</a:t>
            </a:r>
            <a:endParaRPr sz="1800"/>
          </a:p>
        </p:txBody>
      </p:sp>
      <p:sp>
        <p:nvSpPr>
          <p:cNvPr id="449" name="Google Shape;449;p56"/>
          <p:cNvSpPr txBox="1"/>
          <p:nvPr/>
        </p:nvSpPr>
        <p:spPr>
          <a:xfrm>
            <a:off x="323775" y="2862250"/>
            <a:ext cx="8520600" cy="155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3F51B5"/>
                </a:solidFill>
                <a:latin typeface="Consolas"/>
                <a:ea typeface="Consolas"/>
                <a:cs typeface="Consolas"/>
                <a:sym typeface="Consolas"/>
              </a:rPr>
              <a:t>val</a:t>
            </a:r>
            <a:r>
              <a:rPr lang="en" sz="1800" dirty="0">
                <a:solidFill>
                  <a:srgbClr val="37474F"/>
                </a:solidFill>
                <a:latin typeface="Consolas"/>
                <a:ea typeface="Consolas"/>
                <a:cs typeface="Consolas"/>
                <a:sym typeface="Consolas"/>
              </a:rPr>
              <a:t> binding: ActivityMainBinding = DataBindingUtil.setContentView(</a:t>
            </a:r>
            <a:endParaRPr sz="1800" dirty="0">
              <a:solidFill>
                <a:srgbClr val="37474F"/>
              </a:solidFill>
              <a:latin typeface="Consolas"/>
              <a:ea typeface="Consolas"/>
              <a:cs typeface="Consolas"/>
              <a:sym typeface="Consolas"/>
            </a:endParaRPr>
          </a:p>
          <a:p>
            <a:pPr marL="0" lvl="0" indent="0" algn="l" rtl="0">
              <a:spcBef>
                <a:spcPts val="0"/>
              </a:spcBef>
              <a:spcAft>
                <a:spcPts val="0"/>
              </a:spcAft>
              <a:buNone/>
            </a:pPr>
            <a:r>
              <a:rPr lang="en" sz="1800" dirty="0">
                <a:solidFill>
                  <a:srgbClr val="37474F"/>
                </a:solidFill>
                <a:latin typeface="Consolas"/>
                <a:ea typeface="Consolas"/>
                <a:cs typeface="Consolas"/>
                <a:sym typeface="Consolas"/>
              </a:rPr>
              <a:t>    </a:t>
            </a:r>
            <a:r>
              <a:rPr lang="en" sz="1800" dirty="0">
                <a:solidFill>
                  <a:srgbClr val="3F51B5"/>
                </a:solidFill>
                <a:latin typeface="Consolas"/>
                <a:ea typeface="Consolas"/>
                <a:cs typeface="Consolas"/>
                <a:sym typeface="Consolas"/>
              </a:rPr>
              <a:t>this</a:t>
            </a:r>
            <a:r>
              <a:rPr lang="en" sz="1800" dirty="0">
                <a:solidFill>
                  <a:srgbClr val="37474F"/>
                </a:solidFill>
                <a:latin typeface="Consolas"/>
                <a:ea typeface="Consolas"/>
                <a:cs typeface="Consolas"/>
                <a:sym typeface="Consolas"/>
              </a:rPr>
              <a:t>, R.layout.activity_main)</a:t>
            </a:r>
            <a:endParaRPr sz="1800" dirty="0">
              <a:solidFill>
                <a:srgbClr val="37474F"/>
              </a:solidFill>
              <a:latin typeface="Consolas"/>
              <a:ea typeface="Consolas"/>
              <a:cs typeface="Consolas"/>
              <a:sym typeface="Consolas"/>
            </a:endParaRPr>
          </a:p>
          <a:p>
            <a:pPr marL="0" lvl="0" indent="0" algn="l" rtl="0">
              <a:spcBef>
                <a:spcPts val="0"/>
              </a:spcBef>
              <a:spcAft>
                <a:spcPts val="0"/>
              </a:spcAft>
              <a:buNone/>
            </a:pPr>
            <a:endParaRPr sz="1800" dirty="0">
              <a:solidFill>
                <a:srgbClr val="37474F"/>
              </a:solidFill>
              <a:latin typeface="Consolas"/>
              <a:ea typeface="Consolas"/>
              <a:cs typeface="Consolas"/>
              <a:sym typeface="Consolas"/>
            </a:endParaRPr>
          </a:p>
          <a:p>
            <a:pPr marL="0" lvl="0" indent="0" algn="l" rtl="0">
              <a:lnSpc>
                <a:spcPct val="150000"/>
              </a:lnSpc>
              <a:spcBef>
                <a:spcPts val="0"/>
              </a:spcBef>
              <a:spcAft>
                <a:spcPts val="0"/>
              </a:spcAft>
              <a:buNone/>
            </a:pPr>
            <a:r>
              <a:rPr lang="en" sz="1800" dirty="0">
                <a:solidFill>
                  <a:srgbClr val="37474F"/>
                </a:solidFill>
                <a:latin typeface="Consolas"/>
                <a:ea typeface="Consolas"/>
                <a:cs typeface="Consolas"/>
                <a:sym typeface="Consolas"/>
              </a:rPr>
              <a:t>binding.username = </a:t>
            </a:r>
            <a:r>
              <a:rPr lang="en" sz="1800" dirty="0">
                <a:solidFill>
                  <a:srgbClr val="388E3C"/>
                </a:solidFill>
                <a:latin typeface="Consolas"/>
                <a:ea typeface="Consolas"/>
                <a:cs typeface="Consolas"/>
                <a:sym typeface="Consolas"/>
              </a:rPr>
              <a:t>"Melissa"</a:t>
            </a:r>
            <a:endParaRPr sz="1600" dirty="0">
              <a:solidFill>
                <a:schemeClr val="dk1"/>
              </a:solidFill>
              <a:latin typeface="Consolas"/>
              <a:ea typeface="Consolas"/>
              <a:cs typeface="Consolas"/>
              <a:sym typeface="Consolas"/>
            </a:endParaRPr>
          </a:p>
          <a:p>
            <a:pPr marL="0" lvl="0" indent="0" algn="l" rtl="0">
              <a:spcBef>
                <a:spcPts val="0"/>
              </a:spcBef>
              <a:spcAft>
                <a:spcPts val="0"/>
              </a:spcAft>
              <a:buNone/>
            </a:pPr>
            <a:endParaRPr sz="1600" dirty="0">
              <a:solidFill>
                <a:schemeClr val="dk1"/>
              </a:solidFill>
              <a:latin typeface="Consolas"/>
              <a:ea typeface="Consolas"/>
              <a:cs typeface="Consolas"/>
              <a:sym typeface="Consolas"/>
            </a:endParaRPr>
          </a:p>
          <a:p>
            <a:pPr marL="0" lvl="0" indent="0" algn="l" rtl="0">
              <a:spcBef>
                <a:spcPts val="0"/>
              </a:spcBef>
              <a:spcAft>
                <a:spcPts val="0"/>
              </a:spcAft>
              <a:buNone/>
            </a:pPr>
            <a:endParaRPr sz="1600" dirty="0">
              <a:solidFill>
                <a:schemeClr val="dk1"/>
              </a:solidFill>
              <a:latin typeface="Consolas"/>
              <a:ea typeface="Consolas"/>
              <a:cs typeface="Consolas"/>
              <a:sym typeface="Consola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57"/>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binding layout variables</a:t>
            </a:r>
            <a:endParaRPr/>
          </a:p>
        </p:txBody>
      </p:sp>
      <p:sp>
        <p:nvSpPr>
          <p:cNvPr id="455" name="Google Shape;455;p57"/>
          <p:cNvSpPr txBox="1">
            <a:spLocks noGrp="1"/>
          </p:cNvSpPr>
          <p:nvPr>
            <p:ph type="body" idx="1"/>
          </p:nvPr>
        </p:nvSpPr>
        <p:spPr>
          <a:xfrm>
            <a:off x="311700" y="1000742"/>
            <a:ext cx="8520600" cy="2766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700" dirty="0">
                <a:solidFill>
                  <a:schemeClr val="dk1"/>
                </a:solidFill>
                <a:latin typeface="Consolas"/>
                <a:ea typeface="Consolas"/>
                <a:cs typeface="Consolas"/>
                <a:sym typeface="Consolas"/>
              </a:rPr>
              <a:t>&lt;layout&gt; </a:t>
            </a:r>
            <a:endParaRPr sz="1700" dirty="0">
              <a:solidFill>
                <a:schemeClr val="dk1"/>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700" dirty="0">
                <a:solidFill>
                  <a:schemeClr val="dk1"/>
                </a:solidFill>
                <a:latin typeface="Consolas"/>
                <a:ea typeface="Consolas"/>
                <a:cs typeface="Consolas"/>
                <a:sym typeface="Consolas"/>
              </a:rPr>
              <a:t>   </a:t>
            </a:r>
            <a:r>
              <a:rPr lang="en" sz="1800" b="1" dirty="0">
                <a:solidFill>
                  <a:srgbClr val="3F51B5"/>
                </a:solidFill>
                <a:latin typeface="Consolas"/>
                <a:ea typeface="Consolas"/>
                <a:cs typeface="Consolas"/>
                <a:sym typeface="Consolas"/>
              </a:rPr>
              <a:t>&lt;data&gt;</a:t>
            </a:r>
            <a:endParaRPr sz="1800" b="1" dirty="0">
              <a:solidFill>
                <a:srgbClr val="3F51B5"/>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800" b="1" dirty="0">
                <a:solidFill>
                  <a:schemeClr val="dk1"/>
                </a:solidFill>
                <a:latin typeface="Consolas"/>
                <a:ea typeface="Consolas"/>
                <a:cs typeface="Consolas"/>
                <a:sym typeface="Consolas"/>
              </a:rPr>
              <a:t>       &lt;variable name=</a:t>
            </a:r>
            <a:r>
              <a:rPr lang="en" sz="1800" b="1" dirty="0">
                <a:solidFill>
                  <a:srgbClr val="388E3C"/>
                </a:solidFill>
                <a:latin typeface="Consolas"/>
                <a:ea typeface="Consolas"/>
                <a:cs typeface="Consolas"/>
                <a:sym typeface="Consolas"/>
              </a:rPr>
              <a:t>"name"</a:t>
            </a:r>
            <a:r>
              <a:rPr lang="en" sz="1800" b="1" dirty="0">
                <a:solidFill>
                  <a:schemeClr val="dk1"/>
                </a:solidFill>
                <a:latin typeface="Consolas"/>
                <a:ea typeface="Consolas"/>
                <a:cs typeface="Consolas"/>
                <a:sym typeface="Consolas"/>
              </a:rPr>
              <a:t> type=</a:t>
            </a:r>
            <a:r>
              <a:rPr lang="en" sz="1800" b="1" dirty="0">
                <a:solidFill>
                  <a:srgbClr val="388E3C"/>
                </a:solidFill>
                <a:latin typeface="Consolas"/>
                <a:ea typeface="Consolas"/>
                <a:cs typeface="Consolas"/>
                <a:sym typeface="Consolas"/>
              </a:rPr>
              <a:t>"String"</a:t>
            </a:r>
            <a:r>
              <a:rPr lang="en" sz="1800" b="1" dirty="0">
                <a:solidFill>
                  <a:schemeClr val="dk1"/>
                </a:solidFill>
                <a:latin typeface="Consolas"/>
                <a:ea typeface="Consolas"/>
                <a:cs typeface="Consolas"/>
                <a:sym typeface="Consolas"/>
              </a:rPr>
              <a:t>/&gt;</a:t>
            </a:r>
            <a:endParaRPr sz="1800" b="1" dirty="0">
              <a:solidFill>
                <a:schemeClr val="dk1"/>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800" b="1" dirty="0">
                <a:solidFill>
                  <a:schemeClr val="dk1"/>
                </a:solidFill>
                <a:latin typeface="Consolas"/>
                <a:ea typeface="Consolas"/>
                <a:cs typeface="Consolas"/>
                <a:sym typeface="Consolas"/>
              </a:rPr>
              <a:t>   </a:t>
            </a:r>
            <a:r>
              <a:rPr lang="en" sz="1800" b="1" dirty="0">
                <a:solidFill>
                  <a:srgbClr val="3F51B5"/>
                </a:solidFill>
                <a:latin typeface="Consolas"/>
                <a:ea typeface="Consolas"/>
                <a:cs typeface="Consolas"/>
                <a:sym typeface="Consolas"/>
              </a:rPr>
              <a:t>&lt;/data&gt;</a:t>
            </a:r>
            <a:endParaRPr sz="1800" dirty="0">
              <a:solidFill>
                <a:srgbClr val="3F51B5"/>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700" dirty="0">
                <a:solidFill>
                  <a:schemeClr val="dk1"/>
                </a:solidFill>
                <a:latin typeface="Consolas"/>
                <a:ea typeface="Consolas"/>
                <a:cs typeface="Consolas"/>
                <a:sym typeface="Consolas"/>
              </a:rPr>
              <a:t>   &lt;androidx.constraintlayout.widget.ConstraintLayout&gt;</a:t>
            </a:r>
            <a:endParaRPr sz="1700" dirty="0">
              <a:solidFill>
                <a:schemeClr val="dk1"/>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700" dirty="0">
                <a:solidFill>
                  <a:schemeClr val="dk1"/>
                </a:solidFill>
                <a:latin typeface="Consolas"/>
                <a:ea typeface="Consolas"/>
                <a:cs typeface="Consolas"/>
                <a:sym typeface="Consolas"/>
              </a:rPr>
              <a:t>       &lt;TextView</a:t>
            </a:r>
            <a:endParaRPr sz="1700" dirty="0">
              <a:solidFill>
                <a:schemeClr val="dk1"/>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700" dirty="0">
                <a:solidFill>
                  <a:schemeClr val="dk1"/>
                </a:solidFill>
                <a:latin typeface="Consolas"/>
                <a:ea typeface="Consolas"/>
                <a:cs typeface="Consolas"/>
                <a:sym typeface="Consolas"/>
              </a:rPr>
              <a:t>           android:id=</a:t>
            </a:r>
            <a:r>
              <a:rPr lang="en" sz="1700" dirty="0">
                <a:solidFill>
                  <a:srgbClr val="388E3C"/>
                </a:solidFill>
                <a:latin typeface="Consolas"/>
                <a:ea typeface="Consolas"/>
                <a:cs typeface="Consolas"/>
                <a:sym typeface="Consolas"/>
              </a:rPr>
              <a:t>"@+id/textView"</a:t>
            </a:r>
            <a:endParaRPr sz="1700" dirty="0">
              <a:solidFill>
                <a:srgbClr val="388E3C"/>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700" dirty="0">
                <a:solidFill>
                  <a:schemeClr val="dk1"/>
                </a:solidFill>
                <a:latin typeface="Consolas"/>
                <a:ea typeface="Consolas"/>
                <a:cs typeface="Consolas"/>
                <a:sym typeface="Consolas"/>
              </a:rPr>
              <a:t>           android:text=</a:t>
            </a:r>
            <a:r>
              <a:rPr lang="en" sz="1800" b="1" dirty="0">
                <a:solidFill>
                  <a:srgbClr val="388E3C"/>
                </a:solidFill>
                <a:latin typeface="Consolas"/>
                <a:ea typeface="Consolas"/>
                <a:cs typeface="Consolas"/>
                <a:sym typeface="Consolas"/>
              </a:rPr>
              <a:t>"@{name}"</a:t>
            </a:r>
            <a:r>
              <a:rPr lang="en" sz="1700" dirty="0">
                <a:solidFill>
                  <a:schemeClr val="dk1"/>
                </a:solidFill>
                <a:latin typeface="Consolas"/>
                <a:ea typeface="Consolas"/>
                <a:cs typeface="Consolas"/>
                <a:sym typeface="Consolas"/>
              </a:rPr>
              <a:t> /&gt;</a:t>
            </a:r>
            <a:endParaRPr sz="1700" dirty="0">
              <a:solidFill>
                <a:schemeClr val="dk1"/>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700" dirty="0">
                <a:solidFill>
                  <a:schemeClr val="dk1"/>
                </a:solidFill>
                <a:latin typeface="Consolas"/>
                <a:ea typeface="Consolas"/>
                <a:cs typeface="Consolas"/>
                <a:sym typeface="Consolas"/>
              </a:rPr>
              <a:t>   &lt;/androidx.constraintlayout.widget.ConstraintLayout&gt;</a:t>
            </a:r>
            <a:endParaRPr sz="1700" dirty="0">
              <a:solidFill>
                <a:schemeClr val="dk1"/>
              </a:solidFill>
              <a:latin typeface="Consolas"/>
              <a:ea typeface="Consolas"/>
              <a:cs typeface="Consolas"/>
              <a:sym typeface="Consolas"/>
            </a:endParaRPr>
          </a:p>
          <a:p>
            <a:pPr marL="0" lvl="0" indent="0" algn="l" rtl="0">
              <a:lnSpc>
                <a:spcPct val="100000"/>
              </a:lnSpc>
              <a:spcBef>
                <a:spcPts val="0"/>
              </a:spcBef>
              <a:spcAft>
                <a:spcPts val="595"/>
              </a:spcAft>
              <a:buNone/>
            </a:pPr>
            <a:r>
              <a:rPr lang="en" sz="1700" dirty="0">
                <a:solidFill>
                  <a:schemeClr val="dk1"/>
                </a:solidFill>
                <a:latin typeface="Consolas"/>
                <a:ea typeface="Consolas"/>
                <a:cs typeface="Consolas"/>
                <a:sym typeface="Consolas"/>
              </a:rPr>
              <a:t>&lt;/layout&gt;</a:t>
            </a:r>
            <a:endParaRPr sz="1700" dirty="0">
              <a:latin typeface="Consolas"/>
              <a:ea typeface="Consolas"/>
              <a:cs typeface="Consolas"/>
              <a:sym typeface="Consolas"/>
            </a:endParaRPr>
          </a:p>
        </p:txBody>
      </p:sp>
      <p:sp>
        <p:nvSpPr>
          <p:cNvPr id="456" name="Google Shape;456;p57"/>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44</a:t>
            </a:fld>
            <a:endParaRPr/>
          </a:p>
        </p:txBody>
      </p:sp>
      <p:sp>
        <p:nvSpPr>
          <p:cNvPr id="457" name="Google Shape;457;p57"/>
          <p:cNvSpPr txBox="1"/>
          <p:nvPr/>
        </p:nvSpPr>
        <p:spPr>
          <a:xfrm>
            <a:off x="311700" y="3789717"/>
            <a:ext cx="8477700" cy="80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1"/>
                </a:solidFill>
                <a:latin typeface="Roboto"/>
                <a:ea typeface="Roboto"/>
                <a:cs typeface="Roboto"/>
                <a:sym typeface="Roboto"/>
              </a:rPr>
              <a:t>In </a:t>
            </a:r>
            <a:r>
              <a:rPr lang="en" sz="1800" dirty="0">
                <a:solidFill>
                  <a:schemeClr val="dk1"/>
                </a:solidFill>
                <a:latin typeface="Courier New"/>
                <a:ea typeface="Courier New"/>
                <a:cs typeface="Courier New"/>
                <a:sym typeface="Courier New"/>
              </a:rPr>
              <a:t>MainActivity.kt</a:t>
            </a:r>
            <a:r>
              <a:rPr lang="en" sz="1800" dirty="0">
                <a:solidFill>
                  <a:schemeClr val="dk1"/>
                </a:solidFill>
                <a:latin typeface="Roboto"/>
                <a:ea typeface="Roboto"/>
                <a:cs typeface="Roboto"/>
                <a:sym typeface="Roboto"/>
              </a:rPr>
              <a:t>:</a:t>
            </a:r>
            <a:endParaRPr sz="1800" dirty="0">
              <a:solidFill>
                <a:schemeClr val="dk1"/>
              </a:solidFill>
              <a:latin typeface="Roboto"/>
              <a:ea typeface="Roboto"/>
              <a:cs typeface="Roboto"/>
              <a:sym typeface="Roboto"/>
            </a:endParaRPr>
          </a:p>
          <a:p>
            <a:pPr marL="0" lvl="0" indent="0" algn="l" rtl="0">
              <a:spcBef>
                <a:spcPts val="595"/>
              </a:spcBef>
              <a:spcAft>
                <a:spcPts val="595"/>
              </a:spcAft>
              <a:buNone/>
            </a:pPr>
            <a:r>
              <a:rPr lang="en" sz="1700" dirty="0">
                <a:solidFill>
                  <a:schemeClr val="dk1"/>
                </a:solidFill>
                <a:latin typeface="Consolas"/>
                <a:ea typeface="Consolas"/>
                <a:cs typeface="Consolas"/>
                <a:sym typeface="Consolas"/>
              </a:rPr>
              <a:t>binding.name = </a:t>
            </a:r>
            <a:r>
              <a:rPr lang="en" sz="1700" dirty="0">
                <a:solidFill>
                  <a:srgbClr val="388E3C"/>
                </a:solidFill>
                <a:latin typeface="Consolas"/>
                <a:ea typeface="Consolas"/>
                <a:cs typeface="Consolas"/>
                <a:sym typeface="Consolas"/>
              </a:rPr>
              <a:t>"John"</a:t>
            </a:r>
            <a:endParaRPr sz="1700" dirty="0">
              <a:solidFill>
                <a:srgbClr val="388E3C"/>
              </a:solidFill>
              <a:latin typeface="Consolas"/>
              <a:ea typeface="Consolas"/>
              <a:cs typeface="Consolas"/>
              <a:sym typeface="Consola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7"/>
                                        </p:tgtEl>
                                        <p:attrNameLst>
                                          <p:attrName>style.visibility</p:attrName>
                                        </p:attrNameLst>
                                      </p:cBhvr>
                                      <p:to>
                                        <p:strVal val="visible"/>
                                      </p:to>
                                    </p:set>
                                    <p:animEffect transition="in" filter="fade">
                                      <p:cBhvr>
                                        <p:cTn id="7" dur="1000"/>
                                        <p:tgtEl>
                                          <p:spTgt spid="4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58"/>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binding layout expressions</a:t>
            </a:r>
            <a:endParaRPr/>
          </a:p>
        </p:txBody>
      </p:sp>
      <p:sp>
        <p:nvSpPr>
          <p:cNvPr id="463" name="Google Shape;463;p58"/>
          <p:cNvSpPr txBox="1">
            <a:spLocks noGrp="1"/>
          </p:cNvSpPr>
          <p:nvPr>
            <p:ph type="body" idx="1"/>
          </p:nvPr>
        </p:nvSpPr>
        <p:spPr>
          <a:xfrm>
            <a:off x="311700" y="1152475"/>
            <a:ext cx="8520600" cy="31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800" dirty="0">
                <a:solidFill>
                  <a:schemeClr val="dk1"/>
                </a:solidFill>
                <a:latin typeface="Consolas"/>
                <a:ea typeface="Consolas"/>
                <a:cs typeface="Consolas"/>
                <a:sym typeface="Consolas"/>
              </a:rPr>
              <a:t>&lt;layout&gt;</a:t>
            </a:r>
            <a:endParaRPr sz="1800" dirty="0">
              <a:solidFill>
                <a:schemeClr val="dk1"/>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800" dirty="0">
                <a:solidFill>
                  <a:schemeClr val="dk1"/>
                </a:solidFill>
                <a:latin typeface="Consolas"/>
                <a:ea typeface="Consolas"/>
                <a:cs typeface="Consolas"/>
                <a:sym typeface="Consolas"/>
              </a:rPr>
              <a:t>   </a:t>
            </a:r>
            <a:r>
              <a:rPr lang="en" sz="1800" dirty="0">
                <a:solidFill>
                  <a:srgbClr val="3F51B5"/>
                </a:solidFill>
                <a:latin typeface="Consolas"/>
                <a:ea typeface="Consolas"/>
                <a:cs typeface="Consolas"/>
                <a:sym typeface="Consolas"/>
              </a:rPr>
              <a:t>&lt;data&gt;</a:t>
            </a:r>
            <a:endParaRPr sz="1800" dirty="0">
              <a:solidFill>
                <a:srgbClr val="3F51B5"/>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800" dirty="0">
                <a:solidFill>
                  <a:schemeClr val="dk1"/>
                </a:solidFill>
                <a:latin typeface="Consolas"/>
                <a:ea typeface="Consolas"/>
                <a:cs typeface="Consolas"/>
                <a:sym typeface="Consolas"/>
              </a:rPr>
              <a:t>       &lt;variable name=</a:t>
            </a:r>
            <a:r>
              <a:rPr lang="en" sz="1800" dirty="0">
                <a:solidFill>
                  <a:srgbClr val="388E3C"/>
                </a:solidFill>
                <a:latin typeface="Consolas"/>
                <a:ea typeface="Consolas"/>
                <a:cs typeface="Consolas"/>
                <a:sym typeface="Consolas"/>
              </a:rPr>
              <a:t>"name"</a:t>
            </a:r>
            <a:r>
              <a:rPr lang="en" sz="1800" dirty="0">
                <a:solidFill>
                  <a:schemeClr val="dk1"/>
                </a:solidFill>
                <a:latin typeface="Consolas"/>
                <a:ea typeface="Consolas"/>
                <a:cs typeface="Consolas"/>
                <a:sym typeface="Consolas"/>
              </a:rPr>
              <a:t> type=</a:t>
            </a:r>
            <a:r>
              <a:rPr lang="en" sz="1800" dirty="0">
                <a:solidFill>
                  <a:srgbClr val="388E3C"/>
                </a:solidFill>
                <a:latin typeface="Consolas"/>
                <a:ea typeface="Consolas"/>
                <a:cs typeface="Consolas"/>
                <a:sym typeface="Consolas"/>
              </a:rPr>
              <a:t>"String"</a:t>
            </a:r>
            <a:r>
              <a:rPr lang="en" sz="1800" dirty="0">
                <a:solidFill>
                  <a:schemeClr val="dk1"/>
                </a:solidFill>
                <a:latin typeface="Consolas"/>
                <a:ea typeface="Consolas"/>
                <a:cs typeface="Consolas"/>
                <a:sym typeface="Consolas"/>
              </a:rPr>
              <a:t>/&gt;</a:t>
            </a:r>
            <a:endParaRPr sz="1800" dirty="0">
              <a:solidFill>
                <a:schemeClr val="dk1"/>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800" dirty="0">
                <a:solidFill>
                  <a:schemeClr val="dk1"/>
                </a:solidFill>
                <a:latin typeface="Consolas"/>
                <a:ea typeface="Consolas"/>
                <a:cs typeface="Consolas"/>
                <a:sym typeface="Consolas"/>
              </a:rPr>
              <a:t>   </a:t>
            </a:r>
            <a:r>
              <a:rPr lang="en" sz="1800" dirty="0">
                <a:solidFill>
                  <a:srgbClr val="3F51B5"/>
                </a:solidFill>
                <a:latin typeface="Consolas"/>
                <a:ea typeface="Consolas"/>
                <a:cs typeface="Consolas"/>
                <a:sym typeface="Consolas"/>
              </a:rPr>
              <a:t>&lt;/data&gt;</a:t>
            </a:r>
            <a:endParaRPr sz="1800" dirty="0">
              <a:solidFill>
                <a:srgbClr val="3F51B5"/>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endParaRPr sz="1800" dirty="0">
              <a:solidFill>
                <a:schemeClr val="dk1"/>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800" dirty="0">
                <a:solidFill>
                  <a:schemeClr val="dk1"/>
                </a:solidFill>
                <a:latin typeface="Consolas"/>
                <a:ea typeface="Consolas"/>
                <a:cs typeface="Consolas"/>
                <a:sym typeface="Consolas"/>
              </a:rPr>
              <a:t>   &lt;androidx.constraintlayout.widget.ConstraintLayout&gt;</a:t>
            </a:r>
            <a:endParaRPr sz="1800" dirty="0">
              <a:solidFill>
                <a:schemeClr val="dk1"/>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800" dirty="0">
                <a:solidFill>
                  <a:schemeClr val="dk1"/>
                </a:solidFill>
                <a:latin typeface="Consolas"/>
                <a:ea typeface="Consolas"/>
                <a:cs typeface="Consolas"/>
                <a:sym typeface="Consolas"/>
              </a:rPr>
              <a:t>       &lt;TextView</a:t>
            </a:r>
            <a:endParaRPr sz="1800" dirty="0">
              <a:solidFill>
                <a:schemeClr val="dk1"/>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800" dirty="0">
                <a:solidFill>
                  <a:schemeClr val="dk1"/>
                </a:solidFill>
                <a:latin typeface="Consolas"/>
                <a:ea typeface="Consolas"/>
                <a:cs typeface="Consolas"/>
                <a:sym typeface="Consolas"/>
              </a:rPr>
              <a:t>           android:id=</a:t>
            </a:r>
            <a:r>
              <a:rPr lang="en" sz="1800" dirty="0">
                <a:solidFill>
                  <a:srgbClr val="388E3C"/>
                </a:solidFill>
                <a:latin typeface="Consolas"/>
                <a:ea typeface="Consolas"/>
                <a:cs typeface="Consolas"/>
                <a:sym typeface="Consolas"/>
              </a:rPr>
              <a:t>"@+id/textView"</a:t>
            </a:r>
            <a:endParaRPr sz="1800" dirty="0">
              <a:solidFill>
                <a:srgbClr val="388E3C"/>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800" dirty="0">
                <a:solidFill>
                  <a:schemeClr val="dk1"/>
                </a:solidFill>
                <a:latin typeface="Consolas"/>
                <a:ea typeface="Consolas"/>
                <a:cs typeface="Consolas"/>
                <a:sym typeface="Consolas"/>
              </a:rPr>
              <a:t>           android:text=</a:t>
            </a:r>
            <a:r>
              <a:rPr lang="en" sz="1800" dirty="0">
                <a:solidFill>
                  <a:srgbClr val="388E3C"/>
                </a:solidFill>
                <a:latin typeface="Consolas"/>
                <a:ea typeface="Consolas"/>
                <a:cs typeface="Consolas"/>
                <a:sym typeface="Consolas"/>
              </a:rPr>
              <a:t>"</a:t>
            </a:r>
            <a:r>
              <a:rPr lang="en" sz="1800" b="1" dirty="0">
                <a:solidFill>
                  <a:srgbClr val="388E3C"/>
                </a:solidFill>
                <a:latin typeface="Consolas"/>
                <a:ea typeface="Consolas"/>
                <a:cs typeface="Consolas"/>
                <a:sym typeface="Consolas"/>
              </a:rPr>
              <a:t>@{name.toUpperCase()}</a:t>
            </a:r>
            <a:r>
              <a:rPr lang="en" sz="1800" dirty="0">
                <a:solidFill>
                  <a:srgbClr val="388E3C"/>
                </a:solidFill>
                <a:latin typeface="Consolas"/>
                <a:ea typeface="Consolas"/>
                <a:cs typeface="Consolas"/>
                <a:sym typeface="Consolas"/>
              </a:rPr>
              <a:t>"</a:t>
            </a:r>
            <a:r>
              <a:rPr lang="en" sz="1800" dirty="0">
                <a:solidFill>
                  <a:schemeClr val="dk1"/>
                </a:solidFill>
                <a:latin typeface="Consolas"/>
                <a:ea typeface="Consolas"/>
                <a:cs typeface="Consolas"/>
                <a:sym typeface="Consolas"/>
              </a:rPr>
              <a:t> /&gt;</a:t>
            </a:r>
            <a:endParaRPr sz="1800" dirty="0">
              <a:solidFill>
                <a:schemeClr val="dk1"/>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800" dirty="0">
                <a:solidFill>
                  <a:schemeClr val="dk1"/>
                </a:solidFill>
                <a:latin typeface="Consolas"/>
                <a:ea typeface="Consolas"/>
                <a:cs typeface="Consolas"/>
                <a:sym typeface="Consolas"/>
              </a:rPr>
              <a:t>   &lt;/androidx.constraintlayout.widget.ConstraintLayout&gt;</a:t>
            </a:r>
            <a:endParaRPr sz="1800" dirty="0">
              <a:solidFill>
                <a:schemeClr val="dk1"/>
              </a:solidFill>
              <a:latin typeface="Consolas"/>
              <a:ea typeface="Consolas"/>
              <a:cs typeface="Consolas"/>
              <a:sym typeface="Consolas"/>
            </a:endParaRPr>
          </a:p>
          <a:p>
            <a:pPr marL="0" lvl="0" indent="0" algn="l" rtl="0">
              <a:lnSpc>
                <a:spcPct val="100000"/>
              </a:lnSpc>
              <a:spcBef>
                <a:spcPts val="0"/>
              </a:spcBef>
              <a:spcAft>
                <a:spcPts val="595"/>
              </a:spcAft>
              <a:buNone/>
            </a:pPr>
            <a:r>
              <a:rPr lang="en" sz="1800" dirty="0">
                <a:solidFill>
                  <a:schemeClr val="dk1"/>
                </a:solidFill>
                <a:latin typeface="Consolas"/>
                <a:ea typeface="Consolas"/>
                <a:cs typeface="Consolas"/>
                <a:sym typeface="Consolas"/>
              </a:rPr>
              <a:t>&lt;/layout&gt;</a:t>
            </a:r>
            <a:endParaRPr sz="1800" dirty="0">
              <a:latin typeface="Consolas"/>
              <a:ea typeface="Consolas"/>
              <a:cs typeface="Consolas"/>
              <a:sym typeface="Consolas"/>
            </a:endParaRPr>
          </a:p>
        </p:txBody>
      </p:sp>
      <p:sp>
        <p:nvSpPr>
          <p:cNvPr id="464" name="Google Shape;464;p58"/>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9"/>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46</a:t>
            </a:fld>
            <a:endParaRPr/>
          </a:p>
        </p:txBody>
      </p:sp>
      <p:sp>
        <p:nvSpPr>
          <p:cNvPr id="470" name="Google Shape;470;p59"/>
          <p:cNvSpPr txBox="1"/>
          <p:nvPr/>
        </p:nvSpPr>
        <p:spPr>
          <a:xfrm>
            <a:off x="311700" y="0"/>
            <a:ext cx="8520600" cy="466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200" b="1" dirty="0">
                <a:solidFill>
                  <a:srgbClr val="FAFAFA"/>
                </a:solidFill>
                <a:latin typeface="Roboto"/>
                <a:ea typeface="Roboto"/>
                <a:cs typeface="Roboto"/>
                <a:sym typeface="Roboto"/>
              </a:rPr>
              <a:t>Displaying lists with ListView</a:t>
            </a:r>
            <a:endParaRPr sz="5200" b="1" dirty="0">
              <a:solidFill>
                <a:srgbClr val="FAFAFA"/>
              </a:solidFill>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58"/>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ListView</a:t>
            </a:r>
            <a:endParaRPr dirty="0"/>
          </a:p>
        </p:txBody>
      </p:sp>
      <p:sp>
        <p:nvSpPr>
          <p:cNvPr id="463" name="Google Shape;463;p58"/>
          <p:cNvSpPr txBox="1">
            <a:spLocks noGrp="1"/>
          </p:cNvSpPr>
          <p:nvPr>
            <p:ph type="body" idx="1"/>
          </p:nvPr>
        </p:nvSpPr>
        <p:spPr>
          <a:xfrm>
            <a:off x="311700" y="1152475"/>
            <a:ext cx="8520600" cy="3193800"/>
          </a:xfrm>
          <a:prstGeom prst="rect">
            <a:avLst/>
          </a:prstGeom>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Clr>
                <a:schemeClr val="dk1"/>
              </a:buClr>
              <a:buSzPts val="1100"/>
              <a:buFont typeface="Wingdings" panose="05000000000000000000" pitchFamily="2" charset="2"/>
              <a:buChar char="q"/>
            </a:pPr>
            <a:r>
              <a:rPr lang="en-US" sz="2200" dirty="0" err="1">
                <a:latin typeface="Consolas"/>
                <a:ea typeface="Consolas"/>
                <a:cs typeface="Consolas"/>
                <a:sym typeface="Consolas"/>
              </a:rPr>
              <a:t>ListView</a:t>
            </a:r>
            <a:r>
              <a:rPr lang="en-US" sz="2200" dirty="0">
                <a:latin typeface="Consolas"/>
                <a:ea typeface="Consolas"/>
                <a:cs typeface="Consolas"/>
                <a:sym typeface="Consolas"/>
              </a:rPr>
              <a:t> in Android is an </a:t>
            </a:r>
            <a:r>
              <a:rPr lang="en-US" sz="2200" dirty="0">
                <a:solidFill>
                  <a:srgbClr val="FF0000"/>
                </a:solidFill>
                <a:latin typeface="Consolas"/>
                <a:ea typeface="Consolas"/>
                <a:cs typeface="Consolas"/>
                <a:sym typeface="Consolas"/>
              </a:rPr>
              <a:t>Adapter View</a:t>
            </a:r>
          </a:p>
          <a:p>
            <a:pPr marL="800100" lvl="1" indent="-342900">
              <a:lnSpc>
                <a:spcPct val="100000"/>
              </a:lnSpc>
              <a:spcBef>
                <a:spcPts val="0"/>
              </a:spcBef>
              <a:buClr>
                <a:schemeClr val="dk1"/>
              </a:buClr>
              <a:buSzPts val="1100"/>
              <a:buFont typeface="Wingdings" panose="05000000000000000000" pitchFamily="2" charset="2"/>
              <a:buChar char="Ø"/>
            </a:pPr>
            <a:r>
              <a:rPr lang="en-US" dirty="0">
                <a:solidFill>
                  <a:schemeClr val="tx1"/>
                </a:solidFill>
                <a:latin typeface="Consolas"/>
                <a:ea typeface="Consolas"/>
                <a:cs typeface="Consolas"/>
                <a:sym typeface="Consolas"/>
              </a:rPr>
              <a:t>It does not know</a:t>
            </a:r>
            <a:r>
              <a:rPr lang="en-US" dirty="0">
                <a:solidFill>
                  <a:srgbClr val="FF0000"/>
                </a:solidFill>
                <a:latin typeface="Consolas"/>
                <a:ea typeface="Consolas"/>
                <a:cs typeface="Consolas"/>
                <a:sym typeface="Consolas"/>
              </a:rPr>
              <a:t> the details, </a:t>
            </a:r>
            <a:r>
              <a:rPr lang="en-US" dirty="0">
                <a:solidFill>
                  <a:schemeClr val="tx1"/>
                </a:solidFill>
                <a:latin typeface="Consolas"/>
                <a:ea typeface="Consolas"/>
                <a:cs typeface="Consolas"/>
                <a:sym typeface="Consolas"/>
              </a:rPr>
              <a:t>such as type and content of view it contains</a:t>
            </a:r>
          </a:p>
          <a:p>
            <a:pPr marL="800100" lvl="1" indent="-342900">
              <a:lnSpc>
                <a:spcPct val="100000"/>
              </a:lnSpc>
              <a:spcBef>
                <a:spcPts val="0"/>
              </a:spcBef>
              <a:buClr>
                <a:schemeClr val="dk1"/>
              </a:buClr>
              <a:buSzPts val="1100"/>
              <a:buFont typeface="Wingdings" panose="05000000000000000000" pitchFamily="2" charset="2"/>
              <a:buChar char="Ø"/>
            </a:pPr>
            <a:r>
              <a:rPr lang="en-US" dirty="0">
                <a:solidFill>
                  <a:schemeClr val="tx1"/>
                </a:solidFill>
                <a:latin typeface="Consolas"/>
                <a:ea typeface="Consolas"/>
                <a:cs typeface="Consolas"/>
                <a:sym typeface="Consolas"/>
              </a:rPr>
              <a:t>Need an </a:t>
            </a:r>
            <a:r>
              <a:rPr lang="en-US" dirty="0">
                <a:solidFill>
                  <a:srgbClr val="FF0000"/>
                </a:solidFill>
                <a:latin typeface="Consolas"/>
                <a:ea typeface="Consolas"/>
                <a:cs typeface="Consolas"/>
                <a:sym typeface="Consolas"/>
              </a:rPr>
              <a:t>adapter </a:t>
            </a:r>
            <a:r>
              <a:rPr lang="en-US" dirty="0">
                <a:solidFill>
                  <a:schemeClr val="tx1"/>
                </a:solidFill>
                <a:latin typeface="Consolas"/>
                <a:ea typeface="Consolas"/>
                <a:cs typeface="Consolas"/>
                <a:sym typeface="Consolas"/>
              </a:rPr>
              <a:t>to provide data</a:t>
            </a:r>
          </a:p>
          <a:p>
            <a:pPr marL="742950" lvl="1" indent="-285750">
              <a:lnSpc>
                <a:spcPct val="100000"/>
              </a:lnSpc>
              <a:spcBef>
                <a:spcPts val="0"/>
              </a:spcBef>
              <a:buClr>
                <a:schemeClr val="dk1"/>
              </a:buClr>
              <a:buSzPts val="1100"/>
              <a:buFont typeface="Wingdings" panose="05000000000000000000" pitchFamily="2" charset="2"/>
              <a:buChar char="q"/>
            </a:pPr>
            <a:endParaRPr sz="1400" dirty="0">
              <a:solidFill>
                <a:srgbClr val="FF0000"/>
              </a:solidFill>
              <a:latin typeface="Consolas"/>
              <a:ea typeface="Consolas"/>
              <a:cs typeface="Consolas"/>
              <a:sym typeface="Consolas"/>
            </a:endParaRPr>
          </a:p>
        </p:txBody>
      </p:sp>
      <p:sp>
        <p:nvSpPr>
          <p:cNvPr id="464" name="Google Shape;464;p58"/>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47</a:t>
            </a:fld>
            <a:endParaRPr/>
          </a:p>
        </p:txBody>
      </p:sp>
      <p:pic>
        <p:nvPicPr>
          <p:cNvPr id="3" name="Picture 2">
            <a:extLst>
              <a:ext uri="{FF2B5EF4-FFF2-40B4-BE49-F238E27FC236}">
                <a16:creationId xmlns:a16="http://schemas.microsoft.com/office/drawing/2014/main" id="{5FB7BFED-9276-F76D-E729-523310FE57C4}"/>
              </a:ext>
            </a:extLst>
          </p:cNvPr>
          <p:cNvPicPr>
            <a:picLocks noChangeAspect="1"/>
          </p:cNvPicPr>
          <p:nvPr/>
        </p:nvPicPr>
        <p:blipFill>
          <a:blip r:embed="rId3"/>
          <a:stretch>
            <a:fillRect/>
          </a:stretch>
        </p:blipFill>
        <p:spPr>
          <a:xfrm>
            <a:off x="2166178" y="2557270"/>
            <a:ext cx="3741328" cy="2483265"/>
          </a:xfrm>
          <a:prstGeom prst="rect">
            <a:avLst/>
          </a:prstGeom>
        </p:spPr>
      </p:pic>
    </p:spTree>
    <p:extLst>
      <p:ext uri="{BB962C8B-B14F-4D97-AF65-F5344CB8AC3E}">
        <p14:creationId xmlns:p14="http://schemas.microsoft.com/office/powerpoint/2010/main" val="5307191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8312A-455E-618F-5966-7064EC21DA4F}"/>
              </a:ext>
            </a:extLst>
          </p:cNvPr>
          <p:cNvSpPr>
            <a:spLocks noGrp="1"/>
          </p:cNvSpPr>
          <p:nvPr>
            <p:ph type="title"/>
          </p:nvPr>
        </p:nvSpPr>
        <p:spPr/>
        <p:txBody>
          <a:bodyPr/>
          <a:lstStyle/>
          <a:p>
            <a:r>
              <a:rPr lang="en-US" dirty="0" err="1"/>
              <a:t>Listview</a:t>
            </a:r>
            <a:endParaRPr lang="en-US" dirty="0"/>
          </a:p>
        </p:txBody>
      </p:sp>
      <p:sp>
        <p:nvSpPr>
          <p:cNvPr id="4" name="Rectangle 3">
            <a:extLst>
              <a:ext uri="{FF2B5EF4-FFF2-40B4-BE49-F238E27FC236}">
                <a16:creationId xmlns:a16="http://schemas.microsoft.com/office/drawing/2014/main" id="{EAC594A4-5AAF-3E80-62A1-59212ABAB7ED}"/>
              </a:ext>
            </a:extLst>
          </p:cNvPr>
          <p:cNvSpPr/>
          <p:nvPr/>
        </p:nvSpPr>
        <p:spPr>
          <a:xfrm>
            <a:off x="1064958" y="993648"/>
            <a:ext cx="1200912" cy="426720"/>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source</a:t>
            </a:r>
          </a:p>
        </p:txBody>
      </p:sp>
      <p:sp>
        <p:nvSpPr>
          <p:cNvPr id="5" name="Rectangle 4">
            <a:extLst>
              <a:ext uri="{FF2B5EF4-FFF2-40B4-BE49-F238E27FC236}">
                <a16:creationId xmlns:a16="http://schemas.microsoft.com/office/drawing/2014/main" id="{59BB7A1D-A46A-C9A0-685D-F52FF9815FEE}"/>
              </a:ext>
            </a:extLst>
          </p:cNvPr>
          <p:cNvSpPr/>
          <p:nvPr/>
        </p:nvSpPr>
        <p:spPr>
          <a:xfrm>
            <a:off x="3397080" y="993648"/>
            <a:ext cx="1200912" cy="4267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Adapter</a:t>
            </a:r>
          </a:p>
        </p:txBody>
      </p:sp>
      <p:sp>
        <p:nvSpPr>
          <p:cNvPr id="6" name="Rectangle 5">
            <a:extLst>
              <a:ext uri="{FF2B5EF4-FFF2-40B4-BE49-F238E27FC236}">
                <a16:creationId xmlns:a16="http://schemas.microsoft.com/office/drawing/2014/main" id="{CEDEDCA6-6475-B339-6180-C3229F3C25B0}"/>
              </a:ext>
            </a:extLst>
          </p:cNvPr>
          <p:cNvSpPr/>
          <p:nvPr/>
        </p:nvSpPr>
        <p:spPr>
          <a:xfrm>
            <a:off x="5667036" y="993648"/>
            <a:ext cx="1200912" cy="426720"/>
          </a:xfrm>
          <a:prstGeom prst="rect">
            <a:avLst/>
          </a:prstGeom>
          <a:solidFill>
            <a:schemeClr val="accent3">
              <a:lumMod val="60000"/>
              <a:lumOff val="4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Listview</a:t>
            </a:r>
            <a:endParaRPr lang="en-US" dirty="0"/>
          </a:p>
        </p:txBody>
      </p:sp>
      <p:cxnSp>
        <p:nvCxnSpPr>
          <p:cNvPr id="8" name="Straight Connector 7">
            <a:extLst>
              <a:ext uri="{FF2B5EF4-FFF2-40B4-BE49-F238E27FC236}">
                <a16:creationId xmlns:a16="http://schemas.microsoft.com/office/drawing/2014/main" id="{80A77B9C-BA26-8BB1-E795-F540B5206B0D}"/>
              </a:ext>
            </a:extLst>
          </p:cNvPr>
          <p:cNvCxnSpPr>
            <a:cxnSpLocks/>
            <a:stCxn id="4" idx="2"/>
          </p:cNvCxnSpPr>
          <p:nvPr/>
        </p:nvCxnSpPr>
        <p:spPr>
          <a:xfrm>
            <a:off x="1665414" y="1420368"/>
            <a:ext cx="0" cy="313944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BDDFD33B-26C4-5C65-BE9B-976DD50F5A36}"/>
              </a:ext>
            </a:extLst>
          </p:cNvPr>
          <p:cNvCxnSpPr>
            <a:cxnSpLocks/>
            <a:stCxn id="5" idx="2"/>
          </p:cNvCxnSpPr>
          <p:nvPr/>
        </p:nvCxnSpPr>
        <p:spPr>
          <a:xfrm>
            <a:off x="3997536" y="1420368"/>
            <a:ext cx="0" cy="313944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A264E2D3-3E43-115C-D835-FB168BE2D3B5}"/>
              </a:ext>
            </a:extLst>
          </p:cNvPr>
          <p:cNvCxnSpPr>
            <a:cxnSpLocks/>
            <a:stCxn id="6" idx="2"/>
          </p:cNvCxnSpPr>
          <p:nvPr/>
        </p:nvCxnSpPr>
        <p:spPr>
          <a:xfrm>
            <a:off x="6267492" y="1420368"/>
            <a:ext cx="0" cy="3139440"/>
          </a:xfrm>
          <a:prstGeom prst="line">
            <a:avLst/>
          </a:prstGeom>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8D0BAC5E-DAD7-A4A2-BFA7-C48248A57A7B}"/>
              </a:ext>
            </a:extLst>
          </p:cNvPr>
          <p:cNvSpPr txBox="1"/>
          <p:nvPr/>
        </p:nvSpPr>
        <p:spPr>
          <a:xfrm>
            <a:off x="6246155" y="1445346"/>
            <a:ext cx="2068787" cy="523220"/>
          </a:xfrm>
          <a:prstGeom prst="rect">
            <a:avLst/>
          </a:prstGeom>
          <a:noFill/>
        </p:spPr>
        <p:txBody>
          <a:bodyPr wrap="square" rtlCol="0">
            <a:spAutoFit/>
          </a:bodyPr>
          <a:lstStyle/>
          <a:p>
            <a:r>
              <a:rPr lang="en-US" dirty="0"/>
              <a:t>I need to display a list of songs </a:t>
            </a:r>
          </a:p>
        </p:txBody>
      </p:sp>
      <p:sp>
        <p:nvSpPr>
          <p:cNvPr id="15" name="TextBox 14">
            <a:extLst>
              <a:ext uri="{FF2B5EF4-FFF2-40B4-BE49-F238E27FC236}">
                <a16:creationId xmlns:a16="http://schemas.microsoft.com/office/drawing/2014/main" id="{7903885F-0121-27DD-BA40-B424BA9DEB63}"/>
              </a:ext>
            </a:extLst>
          </p:cNvPr>
          <p:cNvSpPr txBox="1"/>
          <p:nvPr/>
        </p:nvSpPr>
        <p:spPr>
          <a:xfrm>
            <a:off x="30564" y="1646188"/>
            <a:ext cx="2068787" cy="307777"/>
          </a:xfrm>
          <a:prstGeom prst="rect">
            <a:avLst/>
          </a:prstGeom>
          <a:noFill/>
        </p:spPr>
        <p:txBody>
          <a:bodyPr wrap="square" rtlCol="0">
            <a:spAutoFit/>
          </a:bodyPr>
          <a:lstStyle/>
          <a:p>
            <a:r>
              <a:rPr lang="en-US" dirty="0"/>
              <a:t>I got data for you</a:t>
            </a:r>
          </a:p>
        </p:txBody>
      </p:sp>
      <p:sp>
        <p:nvSpPr>
          <p:cNvPr id="16" name="TextBox 15">
            <a:extLst>
              <a:ext uri="{FF2B5EF4-FFF2-40B4-BE49-F238E27FC236}">
                <a16:creationId xmlns:a16="http://schemas.microsoft.com/office/drawing/2014/main" id="{823C48AC-A6FA-8013-4583-DE1726E52E3A}"/>
              </a:ext>
            </a:extLst>
          </p:cNvPr>
          <p:cNvSpPr txBox="1"/>
          <p:nvPr/>
        </p:nvSpPr>
        <p:spPr>
          <a:xfrm>
            <a:off x="6246154" y="1968566"/>
            <a:ext cx="2068787" cy="523220"/>
          </a:xfrm>
          <a:prstGeom prst="rect">
            <a:avLst/>
          </a:prstGeom>
          <a:noFill/>
        </p:spPr>
        <p:txBody>
          <a:bodyPr wrap="square" rtlCol="0">
            <a:spAutoFit/>
          </a:bodyPr>
          <a:lstStyle/>
          <a:p>
            <a:r>
              <a:rPr lang="en-US" dirty="0"/>
              <a:t>Please prepare it as a list of </a:t>
            </a:r>
            <a:r>
              <a:rPr lang="en-US" dirty="0" err="1"/>
              <a:t>textview</a:t>
            </a:r>
            <a:endParaRPr lang="en-US" dirty="0"/>
          </a:p>
        </p:txBody>
      </p:sp>
      <p:sp>
        <p:nvSpPr>
          <p:cNvPr id="17" name="TextBox 16">
            <a:extLst>
              <a:ext uri="{FF2B5EF4-FFF2-40B4-BE49-F238E27FC236}">
                <a16:creationId xmlns:a16="http://schemas.microsoft.com/office/drawing/2014/main" id="{02DE359B-F937-3AC2-A257-7F174954367B}"/>
              </a:ext>
            </a:extLst>
          </p:cNvPr>
          <p:cNvSpPr txBox="1"/>
          <p:nvPr/>
        </p:nvSpPr>
        <p:spPr>
          <a:xfrm>
            <a:off x="18290" y="1976418"/>
            <a:ext cx="2068787" cy="307777"/>
          </a:xfrm>
          <a:prstGeom prst="rect">
            <a:avLst/>
          </a:prstGeom>
          <a:noFill/>
        </p:spPr>
        <p:txBody>
          <a:bodyPr wrap="square" rtlCol="0">
            <a:spAutoFit/>
          </a:bodyPr>
          <a:lstStyle/>
          <a:p>
            <a:r>
              <a:rPr lang="en-US" dirty="0"/>
              <a:t>I can’t do that</a:t>
            </a:r>
          </a:p>
        </p:txBody>
      </p:sp>
      <p:sp>
        <p:nvSpPr>
          <p:cNvPr id="18" name="TextBox 17">
            <a:extLst>
              <a:ext uri="{FF2B5EF4-FFF2-40B4-BE49-F238E27FC236}">
                <a16:creationId xmlns:a16="http://schemas.microsoft.com/office/drawing/2014/main" id="{8F24BA86-69E0-E213-5FED-809DFAE3DAA9}"/>
              </a:ext>
            </a:extLst>
          </p:cNvPr>
          <p:cNvSpPr txBox="1"/>
          <p:nvPr/>
        </p:nvSpPr>
        <p:spPr>
          <a:xfrm>
            <a:off x="3955096" y="2491786"/>
            <a:ext cx="2068787" cy="307777"/>
          </a:xfrm>
          <a:prstGeom prst="rect">
            <a:avLst/>
          </a:prstGeom>
          <a:noFill/>
        </p:spPr>
        <p:txBody>
          <a:bodyPr wrap="square" rtlCol="0">
            <a:spAutoFit/>
          </a:bodyPr>
          <a:lstStyle/>
          <a:p>
            <a:r>
              <a:rPr lang="en-US" dirty="0"/>
              <a:t>Let’s me help</a:t>
            </a:r>
          </a:p>
        </p:txBody>
      </p:sp>
      <p:sp>
        <p:nvSpPr>
          <p:cNvPr id="19" name="TextBox 18">
            <a:extLst>
              <a:ext uri="{FF2B5EF4-FFF2-40B4-BE49-F238E27FC236}">
                <a16:creationId xmlns:a16="http://schemas.microsoft.com/office/drawing/2014/main" id="{96472671-D845-6BD0-CE2E-B90460A94909}"/>
              </a:ext>
            </a:extLst>
          </p:cNvPr>
          <p:cNvSpPr txBox="1"/>
          <p:nvPr/>
        </p:nvSpPr>
        <p:spPr>
          <a:xfrm>
            <a:off x="6244776" y="3093249"/>
            <a:ext cx="2068787" cy="523220"/>
          </a:xfrm>
          <a:prstGeom prst="rect">
            <a:avLst/>
          </a:prstGeom>
          <a:noFill/>
        </p:spPr>
        <p:txBody>
          <a:bodyPr wrap="square" rtlCol="0">
            <a:spAutoFit/>
          </a:bodyPr>
          <a:lstStyle/>
          <a:p>
            <a:r>
              <a:rPr lang="en-US" dirty="0"/>
              <a:t>How many item do you have?</a:t>
            </a:r>
          </a:p>
        </p:txBody>
      </p:sp>
      <p:cxnSp>
        <p:nvCxnSpPr>
          <p:cNvPr id="21" name="Straight Arrow Connector 20">
            <a:extLst>
              <a:ext uri="{FF2B5EF4-FFF2-40B4-BE49-F238E27FC236}">
                <a16:creationId xmlns:a16="http://schemas.microsoft.com/office/drawing/2014/main" id="{15061AAA-78F4-8460-CB60-4EC2B05ED584}"/>
              </a:ext>
            </a:extLst>
          </p:cNvPr>
          <p:cNvCxnSpPr>
            <a:cxnSpLocks/>
          </p:cNvCxnSpPr>
          <p:nvPr/>
        </p:nvCxnSpPr>
        <p:spPr>
          <a:xfrm flipH="1">
            <a:off x="4022264" y="3357438"/>
            <a:ext cx="22452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D8A2C213-F00C-77D9-40E3-3A7C418DAFC3}"/>
              </a:ext>
            </a:extLst>
          </p:cNvPr>
          <p:cNvPicPr>
            <a:picLocks noChangeAspect="1"/>
          </p:cNvPicPr>
          <p:nvPr/>
        </p:nvPicPr>
        <p:blipFill>
          <a:blip r:embed="rId2"/>
          <a:stretch>
            <a:fillRect/>
          </a:stretch>
        </p:blipFill>
        <p:spPr>
          <a:xfrm>
            <a:off x="4039635" y="3391596"/>
            <a:ext cx="2161031" cy="291455"/>
          </a:xfrm>
          <a:prstGeom prst="rect">
            <a:avLst/>
          </a:prstGeom>
        </p:spPr>
      </p:pic>
      <p:sp>
        <p:nvSpPr>
          <p:cNvPr id="29" name="TextBox 28">
            <a:extLst>
              <a:ext uri="{FF2B5EF4-FFF2-40B4-BE49-F238E27FC236}">
                <a16:creationId xmlns:a16="http://schemas.microsoft.com/office/drawing/2014/main" id="{F7BC8596-E206-D03E-9CD7-3B1D8A83176B}"/>
              </a:ext>
            </a:extLst>
          </p:cNvPr>
          <p:cNvSpPr txBox="1"/>
          <p:nvPr/>
        </p:nvSpPr>
        <p:spPr>
          <a:xfrm>
            <a:off x="2838723" y="2671672"/>
            <a:ext cx="1200912" cy="307777"/>
          </a:xfrm>
          <a:prstGeom prst="rect">
            <a:avLst/>
          </a:prstGeom>
          <a:noFill/>
        </p:spPr>
        <p:txBody>
          <a:bodyPr wrap="square" rtlCol="0">
            <a:spAutoFit/>
          </a:bodyPr>
          <a:lstStyle/>
          <a:p>
            <a:r>
              <a:rPr lang="en-US" dirty="0"/>
              <a:t>List&lt;Songs&gt;</a:t>
            </a:r>
          </a:p>
        </p:txBody>
      </p:sp>
      <p:sp>
        <p:nvSpPr>
          <p:cNvPr id="30" name="TextBox 29">
            <a:extLst>
              <a:ext uri="{FF2B5EF4-FFF2-40B4-BE49-F238E27FC236}">
                <a16:creationId xmlns:a16="http://schemas.microsoft.com/office/drawing/2014/main" id="{2D51413A-E17C-04FE-68CF-A04A42BEE08D}"/>
              </a:ext>
            </a:extLst>
          </p:cNvPr>
          <p:cNvSpPr txBox="1"/>
          <p:nvPr/>
        </p:nvSpPr>
        <p:spPr>
          <a:xfrm>
            <a:off x="6244777" y="2555281"/>
            <a:ext cx="2068787" cy="523220"/>
          </a:xfrm>
          <a:prstGeom prst="rect">
            <a:avLst/>
          </a:prstGeom>
          <a:noFill/>
        </p:spPr>
        <p:txBody>
          <a:bodyPr wrap="square" rtlCol="0">
            <a:spAutoFit/>
          </a:bodyPr>
          <a:lstStyle/>
          <a:p>
            <a:r>
              <a:rPr lang="en-US" dirty="0"/>
              <a:t>OK I’ll register you as my adapter</a:t>
            </a:r>
          </a:p>
        </p:txBody>
      </p:sp>
      <p:pic>
        <p:nvPicPr>
          <p:cNvPr id="32" name="Picture 31">
            <a:extLst>
              <a:ext uri="{FF2B5EF4-FFF2-40B4-BE49-F238E27FC236}">
                <a16:creationId xmlns:a16="http://schemas.microsoft.com/office/drawing/2014/main" id="{A2450B0D-E8D3-CC1A-AD1B-8EB70BC207B7}"/>
              </a:ext>
            </a:extLst>
          </p:cNvPr>
          <p:cNvPicPr>
            <a:picLocks noChangeAspect="1"/>
          </p:cNvPicPr>
          <p:nvPr/>
        </p:nvPicPr>
        <p:blipFill>
          <a:blip r:embed="rId3"/>
          <a:stretch>
            <a:fillRect/>
          </a:stretch>
        </p:blipFill>
        <p:spPr>
          <a:xfrm>
            <a:off x="7279170" y="2816890"/>
            <a:ext cx="1808990" cy="223093"/>
          </a:xfrm>
          <a:prstGeom prst="rect">
            <a:avLst/>
          </a:prstGeom>
        </p:spPr>
      </p:pic>
      <p:sp>
        <p:nvSpPr>
          <p:cNvPr id="33" name="TextBox 32">
            <a:extLst>
              <a:ext uri="{FF2B5EF4-FFF2-40B4-BE49-F238E27FC236}">
                <a16:creationId xmlns:a16="http://schemas.microsoft.com/office/drawing/2014/main" id="{DB278B8B-B6EC-DEBB-CA42-D8F2A58794B6}"/>
              </a:ext>
            </a:extLst>
          </p:cNvPr>
          <p:cNvSpPr txBox="1"/>
          <p:nvPr/>
        </p:nvSpPr>
        <p:spPr>
          <a:xfrm>
            <a:off x="6244776" y="3774236"/>
            <a:ext cx="2068787" cy="523220"/>
          </a:xfrm>
          <a:prstGeom prst="rect">
            <a:avLst/>
          </a:prstGeom>
          <a:noFill/>
        </p:spPr>
        <p:txBody>
          <a:bodyPr wrap="square" rtlCol="0">
            <a:spAutoFit/>
          </a:bodyPr>
          <a:lstStyle/>
          <a:p>
            <a:r>
              <a:rPr lang="en-US" dirty="0"/>
              <a:t>Give me the view of each item, one by one</a:t>
            </a:r>
          </a:p>
        </p:txBody>
      </p:sp>
      <p:cxnSp>
        <p:nvCxnSpPr>
          <p:cNvPr id="35" name="Straight Arrow Connector 34">
            <a:extLst>
              <a:ext uri="{FF2B5EF4-FFF2-40B4-BE49-F238E27FC236}">
                <a16:creationId xmlns:a16="http://schemas.microsoft.com/office/drawing/2014/main" id="{FB70DC07-C031-4479-DCB7-868552EEFB33}"/>
              </a:ext>
            </a:extLst>
          </p:cNvPr>
          <p:cNvCxnSpPr/>
          <p:nvPr/>
        </p:nvCxnSpPr>
        <p:spPr>
          <a:xfrm>
            <a:off x="4022264" y="3735428"/>
            <a:ext cx="22225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68CF0E5-FBCC-C44A-8046-26C6AC94586A}"/>
              </a:ext>
            </a:extLst>
          </p:cNvPr>
          <p:cNvCxnSpPr>
            <a:cxnSpLocks/>
          </p:cNvCxnSpPr>
          <p:nvPr/>
        </p:nvCxnSpPr>
        <p:spPr>
          <a:xfrm flipH="1">
            <a:off x="4010906" y="4010004"/>
            <a:ext cx="22452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C931D037-4632-E637-B047-E4836BE271AB}"/>
              </a:ext>
            </a:extLst>
          </p:cNvPr>
          <p:cNvPicPr>
            <a:picLocks noChangeAspect="1"/>
          </p:cNvPicPr>
          <p:nvPr/>
        </p:nvPicPr>
        <p:blipFill>
          <a:blip r:embed="rId4"/>
          <a:stretch>
            <a:fillRect/>
          </a:stretch>
        </p:blipFill>
        <p:spPr>
          <a:xfrm>
            <a:off x="4311993" y="3740106"/>
            <a:ext cx="1536722" cy="233028"/>
          </a:xfrm>
          <a:prstGeom prst="rect">
            <a:avLst/>
          </a:prstGeom>
        </p:spPr>
      </p:pic>
      <p:pic>
        <p:nvPicPr>
          <p:cNvPr id="40" name="Picture 39">
            <a:extLst>
              <a:ext uri="{FF2B5EF4-FFF2-40B4-BE49-F238E27FC236}">
                <a16:creationId xmlns:a16="http://schemas.microsoft.com/office/drawing/2014/main" id="{76ABAF5D-8BB1-F48C-6FCF-D1CC9D825012}"/>
              </a:ext>
            </a:extLst>
          </p:cNvPr>
          <p:cNvPicPr>
            <a:picLocks noChangeAspect="1"/>
          </p:cNvPicPr>
          <p:nvPr/>
        </p:nvPicPr>
        <p:blipFill>
          <a:blip r:embed="rId5"/>
          <a:stretch>
            <a:fillRect/>
          </a:stretch>
        </p:blipFill>
        <p:spPr>
          <a:xfrm>
            <a:off x="1616600" y="4107095"/>
            <a:ext cx="4584066" cy="203614"/>
          </a:xfrm>
          <a:prstGeom prst="rect">
            <a:avLst/>
          </a:prstGeom>
        </p:spPr>
      </p:pic>
    </p:spTree>
    <p:extLst>
      <p:ext uri="{BB962C8B-B14F-4D97-AF65-F5344CB8AC3E}">
        <p14:creationId xmlns:p14="http://schemas.microsoft.com/office/powerpoint/2010/main" val="2162850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500" fill="hold"/>
                                        <p:tgtEl>
                                          <p:spTgt spid="29"/>
                                        </p:tgtEl>
                                        <p:attrNameLst>
                                          <p:attrName>ppt_x</p:attrName>
                                        </p:attrNameLst>
                                      </p:cBhvr>
                                      <p:tavLst>
                                        <p:tav tm="0">
                                          <p:val>
                                            <p:strVal val="#ppt_x"/>
                                          </p:val>
                                        </p:tav>
                                        <p:tav tm="100000">
                                          <p:val>
                                            <p:strVal val="#ppt_x"/>
                                          </p:val>
                                        </p:tav>
                                      </p:tavLst>
                                    </p:anim>
                                    <p:anim calcmode="lin" valueType="num">
                                      <p:cBhvr additive="base">
                                        <p:cTn id="3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2"/>
                                        </p:tgtEl>
                                        <p:attrNameLst>
                                          <p:attrName>style.visibility</p:attrName>
                                        </p:attrNameLst>
                                      </p:cBhvr>
                                      <p:to>
                                        <p:strVal val="visible"/>
                                      </p:to>
                                    </p:set>
                                    <p:anim calcmode="lin" valueType="num">
                                      <p:cBhvr additive="base">
                                        <p:cTn id="49" dur="500" fill="hold"/>
                                        <p:tgtEl>
                                          <p:spTgt spid="32"/>
                                        </p:tgtEl>
                                        <p:attrNameLst>
                                          <p:attrName>ppt_x</p:attrName>
                                        </p:attrNameLst>
                                      </p:cBhvr>
                                      <p:tavLst>
                                        <p:tav tm="0">
                                          <p:val>
                                            <p:strVal val="#ppt_x"/>
                                          </p:val>
                                        </p:tav>
                                        <p:tav tm="100000">
                                          <p:val>
                                            <p:strVal val="#ppt_x"/>
                                          </p:val>
                                        </p:tav>
                                      </p:tavLst>
                                    </p:anim>
                                    <p:anim calcmode="lin" valueType="num">
                                      <p:cBhvr additive="base">
                                        <p:cTn id="50"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500" fill="hold"/>
                                        <p:tgtEl>
                                          <p:spTgt spid="21"/>
                                        </p:tgtEl>
                                        <p:attrNameLst>
                                          <p:attrName>ppt_x</p:attrName>
                                        </p:attrNameLst>
                                      </p:cBhvr>
                                      <p:tavLst>
                                        <p:tav tm="0">
                                          <p:val>
                                            <p:strVal val="#ppt_x"/>
                                          </p:val>
                                        </p:tav>
                                        <p:tav tm="100000">
                                          <p:val>
                                            <p:strVal val="#ppt_x"/>
                                          </p:val>
                                        </p:tav>
                                      </p:tavLst>
                                    </p:anim>
                                    <p:anim calcmode="lin" valueType="num">
                                      <p:cBhvr additive="base">
                                        <p:cTn id="60" dur="500" fill="hold"/>
                                        <p:tgtEl>
                                          <p:spTgt spid="21"/>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24"/>
                                        </p:tgtEl>
                                        <p:attrNameLst>
                                          <p:attrName>style.visibility</p:attrName>
                                        </p:attrNameLst>
                                      </p:cBhvr>
                                      <p:to>
                                        <p:strVal val="visible"/>
                                      </p:to>
                                    </p:set>
                                    <p:anim calcmode="lin" valueType="num">
                                      <p:cBhvr additive="base">
                                        <p:cTn id="63" dur="500" fill="hold"/>
                                        <p:tgtEl>
                                          <p:spTgt spid="24"/>
                                        </p:tgtEl>
                                        <p:attrNameLst>
                                          <p:attrName>ppt_x</p:attrName>
                                        </p:attrNameLst>
                                      </p:cBhvr>
                                      <p:tavLst>
                                        <p:tav tm="0">
                                          <p:val>
                                            <p:strVal val="#ppt_x"/>
                                          </p:val>
                                        </p:tav>
                                        <p:tav tm="100000">
                                          <p:val>
                                            <p:strVal val="#ppt_x"/>
                                          </p:val>
                                        </p:tav>
                                      </p:tavLst>
                                    </p:anim>
                                    <p:anim calcmode="lin" valueType="num">
                                      <p:cBhvr additive="base">
                                        <p:cTn id="6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35"/>
                                        </p:tgtEl>
                                        <p:attrNameLst>
                                          <p:attrName>style.visibility</p:attrName>
                                        </p:attrNameLst>
                                      </p:cBhvr>
                                      <p:to>
                                        <p:strVal val="visible"/>
                                      </p:to>
                                    </p:set>
                                    <p:anim calcmode="lin" valueType="num">
                                      <p:cBhvr additive="base">
                                        <p:cTn id="69" dur="500" fill="hold"/>
                                        <p:tgtEl>
                                          <p:spTgt spid="35"/>
                                        </p:tgtEl>
                                        <p:attrNameLst>
                                          <p:attrName>ppt_x</p:attrName>
                                        </p:attrNameLst>
                                      </p:cBhvr>
                                      <p:tavLst>
                                        <p:tav tm="0">
                                          <p:val>
                                            <p:strVal val="#ppt_x"/>
                                          </p:val>
                                        </p:tav>
                                        <p:tav tm="100000">
                                          <p:val>
                                            <p:strVal val="#ppt_x"/>
                                          </p:val>
                                        </p:tav>
                                      </p:tavLst>
                                    </p:anim>
                                    <p:anim calcmode="lin" valueType="num">
                                      <p:cBhvr additive="base">
                                        <p:cTn id="70" dur="500" fill="hold"/>
                                        <p:tgtEl>
                                          <p:spTgt spid="35"/>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38"/>
                                        </p:tgtEl>
                                        <p:attrNameLst>
                                          <p:attrName>style.visibility</p:attrName>
                                        </p:attrNameLst>
                                      </p:cBhvr>
                                      <p:to>
                                        <p:strVal val="visible"/>
                                      </p:to>
                                    </p:set>
                                    <p:anim calcmode="lin" valueType="num">
                                      <p:cBhvr additive="base">
                                        <p:cTn id="73" dur="500" fill="hold"/>
                                        <p:tgtEl>
                                          <p:spTgt spid="38"/>
                                        </p:tgtEl>
                                        <p:attrNameLst>
                                          <p:attrName>ppt_x</p:attrName>
                                        </p:attrNameLst>
                                      </p:cBhvr>
                                      <p:tavLst>
                                        <p:tav tm="0">
                                          <p:val>
                                            <p:strVal val="#ppt_x"/>
                                          </p:val>
                                        </p:tav>
                                        <p:tav tm="100000">
                                          <p:val>
                                            <p:strVal val="#ppt_x"/>
                                          </p:val>
                                        </p:tav>
                                      </p:tavLst>
                                    </p:anim>
                                    <p:anim calcmode="lin" valueType="num">
                                      <p:cBhvr additive="base">
                                        <p:cTn id="7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3"/>
                                        </p:tgtEl>
                                        <p:attrNameLst>
                                          <p:attrName>style.visibility</p:attrName>
                                        </p:attrNameLst>
                                      </p:cBhvr>
                                      <p:to>
                                        <p:strVal val="visible"/>
                                      </p:to>
                                    </p:set>
                                    <p:anim calcmode="lin" valueType="num">
                                      <p:cBhvr additive="base">
                                        <p:cTn id="79" dur="500" fill="hold"/>
                                        <p:tgtEl>
                                          <p:spTgt spid="33"/>
                                        </p:tgtEl>
                                        <p:attrNameLst>
                                          <p:attrName>ppt_x</p:attrName>
                                        </p:attrNameLst>
                                      </p:cBhvr>
                                      <p:tavLst>
                                        <p:tav tm="0">
                                          <p:val>
                                            <p:strVal val="#ppt_x"/>
                                          </p:val>
                                        </p:tav>
                                        <p:tav tm="100000">
                                          <p:val>
                                            <p:strVal val="#ppt_x"/>
                                          </p:val>
                                        </p:tav>
                                      </p:tavLst>
                                    </p:anim>
                                    <p:anim calcmode="lin" valueType="num">
                                      <p:cBhvr additive="base">
                                        <p:cTn id="8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36"/>
                                        </p:tgtEl>
                                        <p:attrNameLst>
                                          <p:attrName>style.visibility</p:attrName>
                                        </p:attrNameLst>
                                      </p:cBhvr>
                                      <p:to>
                                        <p:strVal val="visible"/>
                                      </p:to>
                                    </p:set>
                                    <p:anim calcmode="lin" valueType="num">
                                      <p:cBhvr additive="base">
                                        <p:cTn id="85" dur="500" fill="hold"/>
                                        <p:tgtEl>
                                          <p:spTgt spid="36"/>
                                        </p:tgtEl>
                                        <p:attrNameLst>
                                          <p:attrName>ppt_x</p:attrName>
                                        </p:attrNameLst>
                                      </p:cBhvr>
                                      <p:tavLst>
                                        <p:tav tm="0">
                                          <p:val>
                                            <p:strVal val="#ppt_x"/>
                                          </p:val>
                                        </p:tav>
                                        <p:tav tm="100000">
                                          <p:val>
                                            <p:strVal val="#ppt_x"/>
                                          </p:val>
                                        </p:tav>
                                      </p:tavLst>
                                    </p:anim>
                                    <p:anim calcmode="lin" valueType="num">
                                      <p:cBhvr additive="base">
                                        <p:cTn id="86"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40"/>
                                        </p:tgtEl>
                                        <p:attrNameLst>
                                          <p:attrName>style.visibility</p:attrName>
                                        </p:attrNameLst>
                                      </p:cBhvr>
                                      <p:to>
                                        <p:strVal val="visible"/>
                                      </p:to>
                                    </p:set>
                                    <p:anim calcmode="lin" valueType="num">
                                      <p:cBhvr additive="base">
                                        <p:cTn id="91" dur="500" fill="hold"/>
                                        <p:tgtEl>
                                          <p:spTgt spid="40"/>
                                        </p:tgtEl>
                                        <p:attrNameLst>
                                          <p:attrName>ppt_x</p:attrName>
                                        </p:attrNameLst>
                                      </p:cBhvr>
                                      <p:tavLst>
                                        <p:tav tm="0">
                                          <p:val>
                                            <p:strVal val="#ppt_x"/>
                                          </p:val>
                                        </p:tav>
                                        <p:tav tm="100000">
                                          <p:val>
                                            <p:strVal val="#ppt_x"/>
                                          </p:val>
                                        </p:tav>
                                      </p:tavLst>
                                    </p:anim>
                                    <p:anim calcmode="lin" valueType="num">
                                      <p:cBhvr additive="base">
                                        <p:cTn id="9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19" grpId="0"/>
      <p:bldP spid="29" grpId="0"/>
      <p:bldP spid="30" grpId="0"/>
      <p:bldP spid="3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71115-BC96-F4D7-901D-4CBEE4EE590D}"/>
              </a:ext>
            </a:extLst>
          </p:cNvPr>
          <p:cNvSpPr>
            <a:spLocks noGrp="1"/>
          </p:cNvSpPr>
          <p:nvPr>
            <p:ph type="title"/>
          </p:nvPr>
        </p:nvSpPr>
        <p:spPr/>
        <p:txBody>
          <a:bodyPr/>
          <a:lstStyle/>
          <a:p>
            <a:r>
              <a:rPr lang="en-US" dirty="0" err="1"/>
              <a:t>ListView</a:t>
            </a:r>
            <a:endParaRPr lang="en-US" dirty="0"/>
          </a:p>
        </p:txBody>
      </p:sp>
      <p:sp>
        <p:nvSpPr>
          <p:cNvPr id="3" name="Text Placeholder 2">
            <a:extLst>
              <a:ext uri="{FF2B5EF4-FFF2-40B4-BE49-F238E27FC236}">
                <a16:creationId xmlns:a16="http://schemas.microsoft.com/office/drawing/2014/main" id="{B57489F3-20EB-4C6C-B62D-AF25C7BA2DD7}"/>
              </a:ext>
            </a:extLst>
          </p:cNvPr>
          <p:cNvSpPr>
            <a:spLocks noGrp="1"/>
          </p:cNvSpPr>
          <p:nvPr>
            <p:ph type="body" idx="1"/>
          </p:nvPr>
        </p:nvSpPr>
        <p:spPr>
          <a:xfrm>
            <a:off x="311700" y="929514"/>
            <a:ext cx="8520600" cy="3695385"/>
          </a:xfrm>
        </p:spPr>
        <p:txBody>
          <a:bodyPr/>
          <a:lstStyle/>
          <a:p>
            <a:r>
              <a:rPr lang="en-US" sz="2000" dirty="0"/>
              <a:t>Declare a </a:t>
            </a:r>
            <a:r>
              <a:rPr lang="en-US" sz="2000" dirty="0" err="1"/>
              <a:t>ListView</a:t>
            </a:r>
            <a:r>
              <a:rPr lang="en-US" sz="2000" dirty="0"/>
              <a:t> widget in XML</a:t>
            </a:r>
          </a:p>
          <a:p>
            <a:r>
              <a:rPr lang="en-US" sz="2000" dirty="0"/>
              <a:t>Create an Adapter</a:t>
            </a:r>
          </a:p>
          <a:p>
            <a:pPr lvl="1">
              <a:buFont typeface="Arial" panose="020B0604020202020204" pitchFamily="34" charset="0"/>
              <a:buChar char="•"/>
            </a:pPr>
            <a:r>
              <a:rPr lang="en-US" sz="1800" i="0" dirty="0" err="1">
                <a:solidFill>
                  <a:srgbClr val="273239"/>
                </a:solidFill>
                <a:effectLst/>
                <a:latin typeface="Nunito" panose="020F0502020204030204" pitchFamily="2" charset="0"/>
              </a:rPr>
              <a:t>ArrayAdapter</a:t>
            </a:r>
            <a:endParaRPr lang="en-US" sz="1800" i="0" dirty="0">
              <a:solidFill>
                <a:srgbClr val="273239"/>
              </a:solidFill>
              <a:effectLst/>
              <a:latin typeface="Nunito" panose="020F0502020204030204" pitchFamily="2" charset="0"/>
            </a:endParaRPr>
          </a:p>
          <a:p>
            <a:pPr lvl="1">
              <a:buFont typeface="Arial" panose="020B0604020202020204" pitchFamily="34" charset="0"/>
              <a:buChar char="•"/>
            </a:pPr>
            <a:r>
              <a:rPr lang="en-US" sz="1800" dirty="0" err="1">
                <a:solidFill>
                  <a:srgbClr val="273239"/>
                </a:solidFill>
                <a:latin typeface="Nunito" panose="020F0502020204030204" pitchFamily="2" charset="0"/>
              </a:rPr>
              <a:t>CursorAdapter</a:t>
            </a:r>
            <a:endParaRPr lang="en-US" sz="1800" dirty="0">
              <a:solidFill>
                <a:srgbClr val="273239"/>
              </a:solidFill>
              <a:latin typeface="Nunito" panose="020F0502020204030204" pitchFamily="2" charset="0"/>
            </a:endParaRPr>
          </a:p>
          <a:p>
            <a:pPr lvl="1">
              <a:buFont typeface="Arial" panose="020B0604020202020204" pitchFamily="34" charset="0"/>
              <a:buChar char="•"/>
            </a:pPr>
            <a:r>
              <a:rPr lang="en-US" sz="1800" dirty="0" err="1">
                <a:solidFill>
                  <a:srgbClr val="273239"/>
                </a:solidFill>
                <a:latin typeface="Nunito" panose="020F0502020204030204" pitchFamily="2" charset="0"/>
              </a:rPr>
              <a:t>BaseAdapter</a:t>
            </a:r>
            <a:endParaRPr lang="en-US" sz="1800" dirty="0">
              <a:solidFill>
                <a:srgbClr val="273239"/>
              </a:solidFill>
              <a:latin typeface="Nunito" panose="020F0502020204030204" pitchFamily="2" charset="0"/>
            </a:endParaRPr>
          </a:p>
          <a:p>
            <a:pPr lvl="1">
              <a:buFont typeface="Arial" panose="020B0604020202020204" pitchFamily="34" charset="0"/>
              <a:buChar char="•"/>
            </a:pPr>
            <a:r>
              <a:rPr lang="en-US" sz="1800" dirty="0">
                <a:solidFill>
                  <a:srgbClr val="273239"/>
                </a:solidFill>
                <a:latin typeface="Nunito" panose="020F0502020204030204" pitchFamily="2" charset="0"/>
              </a:rPr>
              <a:t>Your adapter (must extend from one of above class)</a:t>
            </a:r>
          </a:p>
          <a:p>
            <a:pPr marL="76200" indent="0">
              <a:buNone/>
            </a:pPr>
            <a:r>
              <a:rPr lang="en-US" sz="2000" dirty="0">
                <a:solidFill>
                  <a:srgbClr val="273239"/>
                </a:solidFill>
                <a:latin typeface="Nunito" panose="020F0502020204030204" pitchFamily="2" charset="0"/>
              </a:rPr>
              <a:t>3. </a:t>
            </a:r>
            <a:r>
              <a:rPr lang="en-US" sz="2000" dirty="0"/>
              <a:t>Prepare layout for 1 item in </a:t>
            </a:r>
            <a:r>
              <a:rPr lang="en-US" sz="2000" dirty="0" err="1"/>
              <a:t>Listview</a:t>
            </a:r>
            <a:endParaRPr lang="en-US" sz="2000" dirty="0"/>
          </a:p>
          <a:p>
            <a:pPr marL="76200" indent="0">
              <a:buNone/>
            </a:pPr>
            <a:endParaRPr lang="en-US" sz="2000" dirty="0"/>
          </a:p>
        </p:txBody>
      </p:sp>
    </p:spTree>
    <p:extLst>
      <p:ext uri="{BB962C8B-B14F-4D97-AF65-F5344CB8AC3E}">
        <p14:creationId xmlns:p14="http://schemas.microsoft.com/office/powerpoint/2010/main" val="1225583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Android devices</a:t>
            </a:r>
            <a:endParaRPr/>
          </a:p>
        </p:txBody>
      </p:sp>
      <p:sp>
        <p:nvSpPr>
          <p:cNvPr id="101" name="Google Shape;101;p20"/>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102" name="Google Shape;102;p20"/>
          <p:cNvPicPr preferRelativeResize="0"/>
          <p:nvPr/>
        </p:nvPicPr>
        <p:blipFill>
          <a:blip r:embed="rId3">
            <a:alphaModFix/>
          </a:blip>
          <a:stretch>
            <a:fillRect/>
          </a:stretch>
        </p:blipFill>
        <p:spPr>
          <a:xfrm>
            <a:off x="4324450" y="1170445"/>
            <a:ext cx="4194233" cy="3028163"/>
          </a:xfrm>
          <a:prstGeom prst="rect">
            <a:avLst/>
          </a:prstGeom>
          <a:noFill/>
          <a:ln>
            <a:noFill/>
          </a:ln>
        </p:spPr>
      </p:pic>
      <p:sp>
        <p:nvSpPr>
          <p:cNvPr id="103" name="Google Shape;103;p20"/>
          <p:cNvSpPr txBox="1"/>
          <p:nvPr/>
        </p:nvSpPr>
        <p:spPr>
          <a:xfrm>
            <a:off x="214025" y="1170450"/>
            <a:ext cx="3790200" cy="34512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Font typeface="Roboto"/>
              <a:buChar char="●"/>
            </a:pPr>
            <a:r>
              <a:rPr lang="en" sz="1800">
                <a:latin typeface="Roboto"/>
                <a:ea typeface="Roboto"/>
                <a:cs typeface="Roboto"/>
                <a:sym typeface="Roboto"/>
              </a:rPr>
              <a:t>Android devices come in many different form factors. </a:t>
            </a:r>
            <a:endParaRPr sz="1800">
              <a:latin typeface="Roboto"/>
              <a:ea typeface="Roboto"/>
              <a:cs typeface="Roboto"/>
              <a:sym typeface="Roboto"/>
            </a:endParaRPr>
          </a:p>
          <a:p>
            <a:pPr marL="457200" lvl="0" indent="-342900" algn="l" rtl="0">
              <a:lnSpc>
                <a:spcPct val="115000"/>
              </a:lnSpc>
              <a:spcBef>
                <a:spcPts val="1000"/>
              </a:spcBef>
              <a:spcAft>
                <a:spcPts val="0"/>
              </a:spcAft>
              <a:buSzPts val="1800"/>
              <a:buFont typeface="Roboto"/>
              <a:buChar char="●"/>
            </a:pPr>
            <a:r>
              <a:rPr lang="en" sz="1800">
                <a:latin typeface="Roboto"/>
                <a:ea typeface="Roboto"/>
                <a:cs typeface="Roboto"/>
                <a:sym typeface="Roboto"/>
              </a:rPr>
              <a:t>More and more pixels per inch are being packed into device screens. </a:t>
            </a:r>
            <a:endParaRPr sz="1800">
              <a:latin typeface="Roboto"/>
              <a:ea typeface="Roboto"/>
              <a:cs typeface="Roboto"/>
              <a:sym typeface="Roboto"/>
            </a:endParaRPr>
          </a:p>
          <a:p>
            <a:pPr marL="457200" lvl="0" indent="-342900" algn="l" rtl="0">
              <a:lnSpc>
                <a:spcPct val="115000"/>
              </a:lnSpc>
              <a:spcBef>
                <a:spcPts val="1000"/>
              </a:spcBef>
              <a:spcAft>
                <a:spcPts val="1000"/>
              </a:spcAft>
              <a:buSzPts val="1800"/>
              <a:buFont typeface="Roboto"/>
              <a:buChar char="●"/>
            </a:pPr>
            <a:r>
              <a:rPr lang="en" sz="1800">
                <a:latin typeface="Roboto"/>
                <a:ea typeface="Roboto"/>
                <a:cs typeface="Roboto"/>
                <a:sym typeface="Roboto"/>
              </a:rPr>
              <a:t>Developers need the ability to specify layout dimensions that are consistent across devices.</a:t>
            </a:r>
            <a:endParaRPr sz="1800">
              <a:latin typeface="Roboto"/>
              <a:ea typeface="Roboto"/>
              <a:cs typeface="Roboto"/>
              <a:sym typeface="Roboto"/>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2E43A-3FE9-CCCA-1AB8-37F7FC22DAF2}"/>
              </a:ext>
            </a:extLst>
          </p:cNvPr>
          <p:cNvSpPr>
            <a:spLocks noGrp="1"/>
          </p:cNvSpPr>
          <p:nvPr>
            <p:ph type="title"/>
          </p:nvPr>
        </p:nvSpPr>
        <p:spPr/>
        <p:txBody>
          <a:bodyPr/>
          <a:lstStyle/>
          <a:p>
            <a:r>
              <a:rPr lang="en-US" dirty="0" err="1"/>
              <a:t>ListView</a:t>
            </a:r>
            <a:endParaRPr lang="en-US" dirty="0"/>
          </a:p>
        </p:txBody>
      </p:sp>
      <p:sp>
        <p:nvSpPr>
          <p:cNvPr id="3" name="Text Placeholder 2">
            <a:extLst>
              <a:ext uri="{FF2B5EF4-FFF2-40B4-BE49-F238E27FC236}">
                <a16:creationId xmlns:a16="http://schemas.microsoft.com/office/drawing/2014/main" id="{9172D71F-5D1A-6969-D946-385BF880ADB7}"/>
              </a:ext>
            </a:extLst>
          </p:cNvPr>
          <p:cNvSpPr>
            <a:spLocks noGrp="1"/>
          </p:cNvSpPr>
          <p:nvPr>
            <p:ph type="body" idx="1"/>
          </p:nvPr>
        </p:nvSpPr>
        <p:spPr/>
        <p:txBody>
          <a:bodyPr/>
          <a:lstStyle/>
          <a:p>
            <a:r>
              <a:rPr lang="en-US" dirty="0"/>
              <a:t>Declare </a:t>
            </a:r>
            <a:r>
              <a:rPr lang="en-US" dirty="0" err="1"/>
              <a:t>ListView</a:t>
            </a:r>
            <a:r>
              <a:rPr lang="en-US" dirty="0"/>
              <a:t> in xml</a:t>
            </a:r>
          </a:p>
        </p:txBody>
      </p:sp>
      <p:pic>
        <p:nvPicPr>
          <p:cNvPr id="5" name="Picture 4">
            <a:extLst>
              <a:ext uri="{FF2B5EF4-FFF2-40B4-BE49-F238E27FC236}">
                <a16:creationId xmlns:a16="http://schemas.microsoft.com/office/drawing/2014/main" id="{B55F9A84-B0B6-171F-2BE0-5BF1E4CF45C3}"/>
              </a:ext>
            </a:extLst>
          </p:cNvPr>
          <p:cNvPicPr>
            <a:picLocks noChangeAspect="1"/>
          </p:cNvPicPr>
          <p:nvPr/>
        </p:nvPicPr>
        <p:blipFill>
          <a:blip r:embed="rId2"/>
          <a:stretch>
            <a:fillRect/>
          </a:stretch>
        </p:blipFill>
        <p:spPr>
          <a:xfrm>
            <a:off x="1652587" y="1823105"/>
            <a:ext cx="5838825" cy="2590800"/>
          </a:xfrm>
          <a:prstGeom prst="rect">
            <a:avLst/>
          </a:prstGeom>
        </p:spPr>
      </p:pic>
    </p:spTree>
    <p:extLst>
      <p:ext uri="{BB962C8B-B14F-4D97-AF65-F5344CB8AC3E}">
        <p14:creationId xmlns:p14="http://schemas.microsoft.com/office/powerpoint/2010/main" val="35969035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EA3B6-0C4A-F22E-242B-F7C3757987E3}"/>
              </a:ext>
            </a:extLst>
          </p:cNvPr>
          <p:cNvSpPr>
            <a:spLocks noGrp="1"/>
          </p:cNvSpPr>
          <p:nvPr>
            <p:ph type="title"/>
          </p:nvPr>
        </p:nvSpPr>
        <p:spPr/>
        <p:txBody>
          <a:bodyPr/>
          <a:lstStyle/>
          <a:p>
            <a:r>
              <a:rPr lang="en-US" dirty="0" err="1"/>
              <a:t>ListView</a:t>
            </a:r>
            <a:endParaRPr lang="en-US" dirty="0"/>
          </a:p>
        </p:txBody>
      </p:sp>
      <p:sp>
        <p:nvSpPr>
          <p:cNvPr id="3" name="Text Placeholder 2">
            <a:extLst>
              <a:ext uri="{FF2B5EF4-FFF2-40B4-BE49-F238E27FC236}">
                <a16:creationId xmlns:a16="http://schemas.microsoft.com/office/drawing/2014/main" id="{5EF9F14E-7A95-5B50-8AC2-C89577EFFC52}"/>
              </a:ext>
            </a:extLst>
          </p:cNvPr>
          <p:cNvSpPr>
            <a:spLocks noGrp="1"/>
          </p:cNvSpPr>
          <p:nvPr>
            <p:ph type="body" idx="1"/>
          </p:nvPr>
        </p:nvSpPr>
        <p:spPr/>
        <p:txBody>
          <a:bodyPr/>
          <a:lstStyle/>
          <a:p>
            <a:pPr marL="76200" indent="0">
              <a:buNone/>
            </a:pPr>
            <a:r>
              <a:rPr lang="en-US" dirty="0"/>
              <a:t>2. Create adapter class</a:t>
            </a:r>
          </a:p>
          <a:p>
            <a:pPr marL="76200" indent="0">
              <a:buNone/>
            </a:pPr>
            <a:r>
              <a:rPr lang="en-US" dirty="0"/>
              <a:t>3. Set the adapter for the </a:t>
            </a:r>
            <a:r>
              <a:rPr lang="en-US" dirty="0" err="1"/>
              <a:t>Listview</a:t>
            </a:r>
            <a:endParaRPr lang="en-US" dirty="0"/>
          </a:p>
        </p:txBody>
      </p:sp>
      <p:pic>
        <p:nvPicPr>
          <p:cNvPr id="5" name="Picture 4">
            <a:extLst>
              <a:ext uri="{FF2B5EF4-FFF2-40B4-BE49-F238E27FC236}">
                <a16:creationId xmlns:a16="http://schemas.microsoft.com/office/drawing/2014/main" id="{AC242ED7-ADCE-CB91-A730-79E140764EA9}"/>
              </a:ext>
            </a:extLst>
          </p:cNvPr>
          <p:cNvPicPr>
            <a:picLocks noChangeAspect="1"/>
          </p:cNvPicPr>
          <p:nvPr/>
        </p:nvPicPr>
        <p:blipFill>
          <a:blip r:embed="rId2"/>
          <a:stretch>
            <a:fillRect/>
          </a:stretch>
        </p:blipFill>
        <p:spPr>
          <a:xfrm>
            <a:off x="1492921" y="2617166"/>
            <a:ext cx="5724525" cy="1495425"/>
          </a:xfrm>
          <a:prstGeom prst="rect">
            <a:avLst/>
          </a:prstGeom>
        </p:spPr>
      </p:pic>
    </p:spTree>
    <p:extLst>
      <p:ext uri="{BB962C8B-B14F-4D97-AF65-F5344CB8AC3E}">
        <p14:creationId xmlns:p14="http://schemas.microsoft.com/office/powerpoint/2010/main" val="16875120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3F3B2-F3A5-C085-D305-E2F83B3E7E73}"/>
              </a:ext>
            </a:extLst>
          </p:cNvPr>
          <p:cNvSpPr>
            <a:spLocks noGrp="1"/>
          </p:cNvSpPr>
          <p:nvPr>
            <p:ph type="title"/>
          </p:nvPr>
        </p:nvSpPr>
        <p:spPr/>
        <p:txBody>
          <a:bodyPr/>
          <a:lstStyle/>
          <a:p>
            <a:r>
              <a:rPr lang="en-US" dirty="0"/>
              <a:t>Some limitations</a:t>
            </a:r>
          </a:p>
        </p:txBody>
      </p:sp>
      <p:sp>
        <p:nvSpPr>
          <p:cNvPr id="3" name="Text Placeholder 2">
            <a:extLst>
              <a:ext uri="{FF2B5EF4-FFF2-40B4-BE49-F238E27FC236}">
                <a16:creationId xmlns:a16="http://schemas.microsoft.com/office/drawing/2014/main" id="{1E162FA6-D087-072A-75CC-9C03736DFF2E}"/>
              </a:ext>
            </a:extLst>
          </p:cNvPr>
          <p:cNvSpPr>
            <a:spLocks noGrp="1"/>
          </p:cNvSpPr>
          <p:nvPr>
            <p:ph type="body" idx="1"/>
          </p:nvPr>
        </p:nvSpPr>
        <p:spPr/>
        <p:txBody>
          <a:bodyPr/>
          <a:lstStyle/>
          <a:p>
            <a:r>
              <a:rPr lang="en-US" dirty="0"/>
              <a:t>For the adapter</a:t>
            </a:r>
          </a:p>
          <a:p>
            <a:pPr lvl="1"/>
            <a:r>
              <a:rPr lang="en-US" dirty="0"/>
              <a:t>The </a:t>
            </a:r>
            <a:r>
              <a:rPr lang="en-US" dirty="0" err="1"/>
              <a:t>ViewHolder</a:t>
            </a:r>
            <a:r>
              <a:rPr lang="en-US" dirty="0"/>
              <a:t> should be a must</a:t>
            </a:r>
          </a:p>
          <a:p>
            <a:pPr lvl="1"/>
            <a:r>
              <a:rPr lang="en-US" dirty="0"/>
              <a:t>The </a:t>
            </a:r>
            <a:r>
              <a:rPr lang="en-US" dirty="0" err="1"/>
              <a:t>getView</a:t>
            </a:r>
            <a:r>
              <a:rPr lang="en-US" dirty="0"/>
              <a:t> function should return a </a:t>
            </a:r>
            <a:r>
              <a:rPr lang="en-US" dirty="0" err="1"/>
              <a:t>ViewHolder</a:t>
            </a:r>
            <a:r>
              <a:rPr lang="en-US" dirty="0"/>
              <a:t> rather than a View</a:t>
            </a:r>
          </a:p>
          <a:p>
            <a:endParaRPr lang="en-US" dirty="0"/>
          </a:p>
        </p:txBody>
      </p:sp>
    </p:spTree>
    <p:extLst>
      <p:ext uri="{BB962C8B-B14F-4D97-AF65-F5344CB8AC3E}">
        <p14:creationId xmlns:p14="http://schemas.microsoft.com/office/powerpoint/2010/main" val="22701712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3F3B2-F3A5-C085-D305-E2F83B3E7E73}"/>
              </a:ext>
            </a:extLst>
          </p:cNvPr>
          <p:cNvSpPr>
            <a:spLocks noGrp="1"/>
          </p:cNvSpPr>
          <p:nvPr>
            <p:ph type="title"/>
          </p:nvPr>
        </p:nvSpPr>
        <p:spPr/>
        <p:txBody>
          <a:bodyPr/>
          <a:lstStyle/>
          <a:p>
            <a:r>
              <a:rPr lang="en-US" dirty="0"/>
              <a:t>Some limitations</a:t>
            </a:r>
          </a:p>
        </p:txBody>
      </p:sp>
      <p:sp>
        <p:nvSpPr>
          <p:cNvPr id="3" name="Text Placeholder 2">
            <a:extLst>
              <a:ext uri="{FF2B5EF4-FFF2-40B4-BE49-F238E27FC236}">
                <a16:creationId xmlns:a16="http://schemas.microsoft.com/office/drawing/2014/main" id="{1E162FA6-D087-072A-75CC-9C03736DFF2E}"/>
              </a:ext>
            </a:extLst>
          </p:cNvPr>
          <p:cNvSpPr>
            <a:spLocks noGrp="1"/>
          </p:cNvSpPr>
          <p:nvPr>
            <p:ph type="body" idx="1"/>
          </p:nvPr>
        </p:nvSpPr>
        <p:spPr/>
        <p:txBody>
          <a:bodyPr/>
          <a:lstStyle/>
          <a:p>
            <a:r>
              <a:rPr lang="en-US" dirty="0"/>
              <a:t>For the View</a:t>
            </a:r>
          </a:p>
          <a:p>
            <a:pPr lvl="1"/>
            <a:r>
              <a:rPr lang="en-US" dirty="0"/>
              <a:t>We may need a more generic one</a:t>
            </a:r>
          </a:p>
          <a:p>
            <a:pPr marL="558800" lvl="1" indent="0">
              <a:buNone/>
            </a:pPr>
            <a:endParaRPr lang="en-US" dirty="0"/>
          </a:p>
          <a:p>
            <a:endParaRPr lang="en-US" dirty="0"/>
          </a:p>
        </p:txBody>
      </p:sp>
      <p:pic>
        <p:nvPicPr>
          <p:cNvPr id="5" name="Picture 4">
            <a:extLst>
              <a:ext uri="{FF2B5EF4-FFF2-40B4-BE49-F238E27FC236}">
                <a16:creationId xmlns:a16="http://schemas.microsoft.com/office/drawing/2014/main" id="{867B55FB-1603-D746-25AB-FB4EABE99911}"/>
              </a:ext>
            </a:extLst>
          </p:cNvPr>
          <p:cNvPicPr>
            <a:picLocks noChangeAspect="1"/>
          </p:cNvPicPr>
          <p:nvPr/>
        </p:nvPicPr>
        <p:blipFill>
          <a:blip r:embed="rId2"/>
          <a:stretch>
            <a:fillRect/>
          </a:stretch>
        </p:blipFill>
        <p:spPr>
          <a:xfrm>
            <a:off x="311700" y="2396907"/>
            <a:ext cx="5263350" cy="2436955"/>
          </a:xfrm>
          <a:prstGeom prst="rect">
            <a:avLst/>
          </a:prstGeom>
        </p:spPr>
      </p:pic>
      <p:pic>
        <p:nvPicPr>
          <p:cNvPr id="7" name="Picture 6">
            <a:extLst>
              <a:ext uri="{FF2B5EF4-FFF2-40B4-BE49-F238E27FC236}">
                <a16:creationId xmlns:a16="http://schemas.microsoft.com/office/drawing/2014/main" id="{1B4B245C-5CEA-4A6B-5FAE-38E7CEDB0097}"/>
              </a:ext>
            </a:extLst>
          </p:cNvPr>
          <p:cNvPicPr>
            <a:picLocks noChangeAspect="1"/>
          </p:cNvPicPr>
          <p:nvPr/>
        </p:nvPicPr>
        <p:blipFill>
          <a:blip r:embed="rId3"/>
          <a:stretch>
            <a:fillRect/>
          </a:stretch>
        </p:blipFill>
        <p:spPr>
          <a:xfrm>
            <a:off x="5557001" y="0"/>
            <a:ext cx="3586999" cy="5143500"/>
          </a:xfrm>
          <a:prstGeom prst="rect">
            <a:avLst/>
          </a:prstGeom>
        </p:spPr>
      </p:pic>
    </p:spTree>
    <p:extLst>
      <p:ext uri="{BB962C8B-B14F-4D97-AF65-F5344CB8AC3E}">
        <p14:creationId xmlns:p14="http://schemas.microsoft.com/office/powerpoint/2010/main" val="8298990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9"/>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54</a:t>
            </a:fld>
            <a:endParaRPr/>
          </a:p>
        </p:txBody>
      </p:sp>
      <p:sp>
        <p:nvSpPr>
          <p:cNvPr id="470" name="Google Shape;470;p59"/>
          <p:cNvSpPr txBox="1"/>
          <p:nvPr/>
        </p:nvSpPr>
        <p:spPr>
          <a:xfrm>
            <a:off x="311700" y="0"/>
            <a:ext cx="8520600" cy="466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200" b="1">
                <a:solidFill>
                  <a:srgbClr val="FAFAFA"/>
                </a:solidFill>
                <a:latin typeface="Roboto"/>
                <a:ea typeface="Roboto"/>
                <a:cs typeface="Roboto"/>
                <a:sym typeface="Roboto"/>
              </a:rPr>
              <a:t>Displaying lists with RecyclerView</a:t>
            </a:r>
            <a:endParaRPr sz="5200" b="1">
              <a:solidFill>
                <a:srgbClr val="FAFAFA"/>
              </a:solidFill>
              <a:latin typeface="Roboto"/>
              <a:ea typeface="Roboto"/>
              <a:cs typeface="Roboto"/>
              <a:sym typeface="Roboto"/>
            </a:endParaRPr>
          </a:p>
        </p:txBody>
      </p:sp>
    </p:spTree>
    <p:extLst>
      <p:ext uri="{BB962C8B-B14F-4D97-AF65-F5344CB8AC3E}">
        <p14:creationId xmlns:p14="http://schemas.microsoft.com/office/powerpoint/2010/main" val="33918838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60"/>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RecyclerView</a:t>
            </a:r>
            <a:endParaRPr/>
          </a:p>
        </p:txBody>
      </p:sp>
      <p:sp>
        <p:nvSpPr>
          <p:cNvPr id="476" name="Google Shape;476;p60"/>
          <p:cNvSpPr txBox="1">
            <a:spLocks noGrp="1"/>
          </p:cNvSpPr>
          <p:nvPr>
            <p:ph type="body" idx="1"/>
          </p:nvPr>
        </p:nvSpPr>
        <p:spPr>
          <a:xfrm>
            <a:off x="311700" y="1492550"/>
            <a:ext cx="8520600" cy="27417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n" sz="2200"/>
              <a:t>Widget for displaying lists of data </a:t>
            </a:r>
            <a:endParaRPr sz="2200"/>
          </a:p>
          <a:p>
            <a:pPr marL="457200" lvl="0" indent="-368300" algn="l" rtl="0">
              <a:spcBef>
                <a:spcPts val="1000"/>
              </a:spcBef>
              <a:spcAft>
                <a:spcPts val="0"/>
              </a:spcAft>
              <a:buSzPts val="2200"/>
              <a:buChar char="●"/>
            </a:pPr>
            <a:r>
              <a:rPr lang="en" sz="2200"/>
              <a:t>"Recycles" (reuses) item views to make scrolling more performant </a:t>
            </a:r>
            <a:endParaRPr sz="2200"/>
          </a:p>
          <a:p>
            <a:pPr marL="457200" lvl="0" indent="-368300" algn="l" rtl="0">
              <a:spcBef>
                <a:spcPts val="1000"/>
              </a:spcBef>
              <a:spcAft>
                <a:spcPts val="0"/>
              </a:spcAft>
              <a:buSzPts val="2200"/>
              <a:buChar char="●"/>
            </a:pPr>
            <a:r>
              <a:rPr lang="en" sz="2200"/>
              <a:t>Can specify a list item layout for each item in the dataset </a:t>
            </a:r>
            <a:endParaRPr sz="2200"/>
          </a:p>
          <a:p>
            <a:pPr marL="457200" lvl="0" indent="-381000" algn="l" rtl="0">
              <a:spcBef>
                <a:spcPts val="1000"/>
              </a:spcBef>
              <a:spcAft>
                <a:spcPts val="1000"/>
              </a:spcAft>
              <a:buSzPts val="2400"/>
              <a:buChar char="●"/>
            </a:pPr>
            <a:r>
              <a:rPr lang="en" sz="2200"/>
              <a:t>Supports</a:t>
            </a:r>
            <a:r>
              <a:rPr lang="en"/>
              <a:t> animations and transitions </a:t>
            </a:r>
            <a:endParaRPr/>
          </a:p>
        </p:txBody>
      </p:sp>
      <p:sp>
        <p:nvSpPr>
          <p:cNvPr id="477" name="Google Shape;477;p60"/>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61"/>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RecyclerView.Adapter</a:t>
            </a:r>
            <a:endParaRPr/>
          </a:p>
        </p:txBody>
      </p:sp>
      <p:sp>
        <p:nvSpPr>
          <p:cNvPr id="483" name="Google Shape;483;p61"/>
          <p:cNvSpPr txBox="1">
            <a:spLocks noGrp="1"/>
          </p:cNvSpPr>
          <p:nvPr>
            <p:ph type="body" idx="1"/>
          </p:nvPr>
        </p:nvSpPr>
        <p:spPr>
          <a:xfrm>
            <a:off x="311700" y="1597075"/>
            <a:ext cx="8520600" cy="26175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2000"/>
              <a:t>Supplies data and layouts that the RecyclerView displays</a:t>
            </a:r>
            <a:endParaRPr sz="2000"/>
          </a:p>
          <a:p>
            <a:pPr marL="457200" lvl="0" indent="-355600" algn="l" rtl="0">
              <a:spcBef>
                <a:spcPts val="1000"/>
              </a:spcBef>
              <a:spcAft>
                <a:spcPts val="0"/>
              </a:spcAft>
              <a:buSzPts val="2000"/>
              <a:buChar char="●"/>
            </a:pPr>
            <a:r>
              <a:rPr lang="en" sz="2000"/>
              <a:t>A custom Adapter extends from </a:t>
            </a:r>
            <a:r>
              <a:rPr lang="en" sz="2000">
                <a:latin typeface="Courier New"/>
                <a:ea typeface="Courier New"/>
                <a:cs typeface="Courier New"/>
                <a:sym typeface="Courier New"/>
              </a:rPr>
              <a:t>RecyclerView.Adapter</a:t>
            </a:r>
            <a:r>
              <a:rPr lang="en" sz="2000"/>
              <a:t> and overrides these three functions:</a:t>
            </a:r>
            <a:endParaRPr sz="2000"/>
          </a:p>
          <a:p>
            <a:pPr marL="914400" lvl="0" indent="-355600" algn="l" rtl="0">
              <a:lnSpc>
                <a:spcPct val="115000"/>
              </a:lnSpc>
              <a:spcBef>
                <a:spcPts val="0"/>
              </a:spcBef>
              <a:spcAft>
                <a:spcPts val="0"/>
              </a:spcAft>
              <a:buClr>
                <a:schemeClr val="dk1"/>
              </a:buClr>
              <a:buSzPts val="2000"/>
              <a:buChar char="●"/>
            </a:pPr>
            <a:r>
              <a:rPr lang="en" sz="2000">
                <a:solidFill>
                  <a:schemeClr val="dk1"/>
                </a:solidFill>
                <a:latin typeface="Courier New"/>
                <a:ea typeface="Courier New"/>
                <a:cs typeface="Courier New"/>
                <a:sym typeface="Courier New"/>
              </a:rPr>
              <a:t>getItemCount </a:t>
            </a:r>
            <a:endParaRPr sz="2000">
              <a:solidFill>
                <a:schemeClr val="dk1"/>
              </a:solidFill>
              <a:latin typeface="Courier New"/>
              <a:ea typeface="Courier New"/>
              <a:cs typeface="Courier New"/>
              <a:sym typeface="Courier New"/>
            </a:endParaRPr>
          </a:p>
          <a:p>
            <a:pPr marL="914400" lvl="0" indent="-355600" algn="l" rtl="0">
              <a:lnSpc>
                <a:spcPct val="115000"/>
              </a:lnSpc>
              <a:spcBef>
                <a:spcPts val="0"/>
              </a:spcBef>
              <a:spcAft>
                <a:spcPts val="0"/>
              </a:spcAft>
              <a:buClr>
                <a:schemeClr val="dk1"/>
              </a:buClr>
              <a:buSzPts val="2000"/>
              <a:buChar char="●"/>
            </a:pPr>
            <a:r>
              <a:rPr lang="en" sz="2000">
                <a:solidFill>
                  <a:schemeClr val="dk1"/>
                </a:solidFill>
                <a:latin typeface="Courier New"/>
                <a:ea typeface="Courier New"/>
                <a:cs typeface="Courier New"/>
                <a:sym typeface="Courier New"/>
              </a:rPr>
              <a:t>onCreateViewHolder </a:t>
            </a:r>
            <a:endParaRPr sz="2000">
              <a:solidFill>
                <a:schemeClr val="dk1"/>
              </a:solidFill>
              <a:latin typeface="Courier New"/>
              <a:ea typeface="Courier New"/>
              <a:cs typeface="Courier New"/>
              <a:sym typeface="Courier New"/>
            </a:endParaRPr>
          </a:p>
          <a:p>
            <a:pPr marL="914400" lvl="0" indent="-355600" algn="l" rtl="0">
              <a:lnSpc>
                <a:spcPct val="115000"/>
              </a:lnSpc>
              <a:spcBef>
                <a:spcPts val="0"/>
              </a:spcBef>
              <a:spcAft>
                <a:spcPts val="0"/>
              </a:spcAft>
              <a:buClr>
                <a:schemeClr val="dk1"/>
              </a:buClr>
              <a:buSzPts val="2000"/>
              <a:buFont typeface="Courier New"/>
              <a:buChar char="●"/>
            </a:pPr>
            <a:r>
              <a:rPr lang="en" sz="2000">
                <a:solidFill>
                  <a:schemeClr val="dk1"/>
                </a:solidFill>
                <a:latin typeface="Courier New"/>
                <a:ea typeface="Courier New"/>
                <a:cs typeface="Courier New"/>
                <a:sym typeface="Courier New"/>
              </a:rPr>
              <a:t>onBindViewHolder</a:t>
            </a:r>
            <a:endParaRPr sz="2000">
              <a:latin typeface="Courier New"/>
              <a:ea typeface="Courier New"/>
              <a:cs typeface="Courier New"/>
              <a:sym typeface="Courier New"/>
            </a:endParaRPr>
          </a:p>
        </p:txBody>
      </p:sp>
      <p:sp>
        <p:nvSpPr>
          <p:cNvPr id="484" name="Google Shape;484;p61"/>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62"/>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View recycling in RecyclerView</a:t>
            </a:r>
            <a:endParaRPr/>
          </a:p>
        </p:txBody>
      </p:sp>
      <p:sp>
        <p:nvSpPr>
          <p:cNvPr id="490" name="Google Shape;490;p62"/>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57</a:t>
            </a:fld>
            <a:endParaRPr/>
          </a:p>
        </p:txBody>
      </p:sp>
      <p:sp>
        <p:nvSpPr>
          <p:cNvPr id="491" name="Google Shape;491;p62"/>
          <p:cNvSpPr txBox="1"/>
          <p:nvPr/>
        </p:nvSpPr>
        <p:spPr>
          <a:xfrm>
            <a:off x="6255375" y="1185375"/>
            <a:ext cx="2707200" cy="142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If item is scrolled offscreen, it isn’t destroyed. Item is put in a pool to be recycled.</a:t>
            </a:r>
            <a:endParaRPr sz="1800"/>
          </a:p>
        </p:txBody>
      </p:sp>
      <p:sp>
        <p:nvSpPr>
          <p:cNvPr id="492" name="Google Shape;492;p62"/>
          <p:cNvSpPr txBox="1"/>
          <p:nvPr/>
        </p:nvSpPr>
        <p:spPr>
          <a:xfrm>
            <a:off x="6339525" y="3193150"/>
            <a:ext cx="2804400" cy="83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Roboto"/>
                <a:ea typeface="Roboto"/>
                <a:cs typeface="Roboto"/>
                <a:sym typeface="Roboto"/>
              </a:rPr>
              <a:t>onBindViewHolder binds the view with the new values, and then the view gets reinserted in the list.</a:t>
            </a:r>
            <a:endParaRPr sz="1800">
              <a:latin typeface="Roboto"/>
              <a:ea typeface="Roboto"/>
              <a:cs typeface="Roboto"/>
              <a:sym typeface="Roboto"/>
            </a:endParaRPr>
          </a:p>
        </p:txBody>
      </p:sp>
      <p:grpSp>
        <p:nvGrpSpPr>
          <p:cNvPr id="493" name="Google Shape;493;p62"/>
          <p:cNvGrpSpPr/>
          <p:nvPr/>
        </p:nvGrpSpPr>
        <p:grpSpPr>
          <a:xfrm>
            <a:off x="354423" y="1253410"/>
            <a:ext cx="5887177" cy="3100677"/>
            <a:chOff x="354423" y="1253410"/>
            <a:chExt cx="5887177" cy="3100677"/>
          </a:xfrm>
        </p:grpSpPr>
        <p:sp>
          <p:nvSpPr>
            <p:cNvPr id="494" name="Google Shape;494;p62"/>
            <p:cNvSpPr/>
            <p:nvPr/>
          </p:nvSpPr>
          <p:spPr>
            <a:xfrm>
              <a:off x="355300" y="1630150"/>
              <a:ext cx="2576400" cy="2532900"/>
            </a:xfrm>
            <a:prstGeom prst="rect">
              <a:avLst/>
            </a:prstGeom>
            <a:noFill/>
            <a:ln w="38100" cap="flat" cmpd="sng">
              <a:solidFill>
                <a:srgbClr val="0830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62"/>
            <p:cNvSpPr/>
            <p:nvPr/>
          </p:nvSpPr>
          <p:spPr>
            <a:xfrm>
              <a:off x="355225" y="1987525"/>
              <a:ext cx="2576400" cy="366300"/>
            </a:xfrm>
            <a:prstGeom prst="rect">
              <a:avLst/>
            </a:prstGeom>
            <a:solidFill>
              <a:srgbClr val="D6F0FF"/>
            </a:solidFill>
            <a:ln w="38100" cap="flat" cmpd="sng">
              <a:solidFill>
                <a:srgbClr val="0830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62"/>
            <p:cNvSpPr txBox="1"/>
            <p:nvPr/>
          </p:nvSpPr>
          <p:spPr>
            <a:xfrm>
              <a:off x="371624" y="1991450"/>
              <a:ext cx="2354400" cy="26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Condensed"/>
                  <a:ea typeface="Roboto Condensed"/>
                  <a:cs typeface="Roboto Condensed"/>
                  <a:sym typeface="Roboto Condensed"/>
                </a:rPr>
                <a:t>Mountain View, California</a:t>
              </a:r>
              <a:endParaRPr sz="1600">
                <a:latin typeface="Roboto Condensed"/>
                <a:ea typeface="Roboto Condensed"/>
                <a:cs typeface="Roboto Condensed"/>
                <a:sym typeface="Roboto Condensed"/>
              </a:endParaRPr>
            </a:p>
          </p:txBody>
        </p:sp>
        <p:sp>
          <p:nvSpPr>
            <p:cNvPr id="497" name="Google Shape;497;p62"/>
            <p:cNvSpPr/>
            <p:nvPr/>
          </p:nvSpPr>
          <p:spPr>
            <a:xfrm>
              <a:off x="3256725" y="3987787"/>
              <a:ext cx="2576400" cy="366300"/>
            </a:xfrm>
            <a:prstGeom prst="rect">
              <a:avLst/>
            </a:prstGeom>
            <a:solidFill>
              <a:srgbClr val="D6F0FF"/>
            </a:solidFill>
            <a:ln w="38100" cap="flat" cmpd="sng">
              <a:solidFill>
                <a:srgbClr val="0830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62"/>
            <p:cNvSpPr/>
            <p:nvPr/>
          </p:nvSpPr>
          <p:spPr>
            <a:xfrm>
              <a:off x="3256732" y="1275003"/>
              <a:ext cx="2523000" cy="366300"/>
            </a:xfrm>
            <a:prstGeom prst="rect">
              <a:avLst/>
            </a:prstGeom>
            <a:solidFill>
              <a:srgbClr val="D6F0FF"/>
            </a:solidFill>
            <a:ln w="38100" cap="flat" cmpd="sng">
              <a:solidFill>
                <a:srgbClr val="0830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99" name="Google Shape;499;p62"/>
            <p:cNvSpPr/>
            <p:nvPr/>
          </p:nvSpPr>
          <p:spPr>
            <a:xfrm>
              <a:off x="355225" y="2353825"/>
              <a:ext cx="2576400" cy="366300"/>
            </a:xfrm>
            <a:prstGeom prst="rect">
              <a:avLst/>
            </a:prstGeom>
            <a:solidFill>
              <a:srgbClr val="D6F0FF"/>
            </a:solidFill>
            <a:ln w="38100" cap="flat" cmpd="sng">
              <a:solidFill>
                <a:srgbClr val="0830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62"/>
            <p:cNvSpPr/>
            <p:nvPr/>
          </p:nvSpPr>
          <p:spPr>
            <a:xfrm>
              <a:off x="355225" y="2720125"/>
              <a:ext cx="2576400" cy="366300"/>
            </a:xfrm>
            <a:prstGeom prst="rect">
              <a:avLst/>
            </a:prstGeom>
            <a:solidFill>
              <a:srgbClr val="D6F0FF"/>
            </a:solidFill>
            <a:ln w="38100" cap="flat" cmpd="sng">
              <a:solidFill>
                <a:srgbClr val="0830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62"/>
            <p:cNvSpPr/>
            <p:nvPr/>
          </p:nvSpPr>
          <p:spPr>
            <a:xfrm>
              <a:off x="355225" y="3086228"/>
              <a:ext cx="2576400" cy="366300"/>
            </a:xfrm>
            <a:prstGeom prst="rect">
              <a:avLst/>
            </a:prstGeom>
            <a:solidFill>
              <a:srgbClr val="D6F0FF"/>
            </a:solidFill>
            <a:ln w="38100" cap="flat" cmpd="sng">
              <a:solidFill>
                <a:srgbClr val="0830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2"/>
            <p:cNvSpPr/>
            <p:nvPr/>
          </p:nvSpPr>
          <p:spPr>
            <a:xfrm>
              <a:off x="355225" y="3452725"/>
              <a:ext cx="2576400" cy="366300"/>
            </a:xfrm>
            <a:prstGeom prst="rect">
              <a:avLst/>
            </a:prstGeom>
            <a:solidFill>
              <a:srgbClr val="D6F0FF"/>
            </a:solidFill>
            <a:ln w="38100" cap="flat" cmpd="sng">
              <a:solidFill>
                <a:srgbClr val="0830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62"/>
            <p:cNvSpPr txBox="1"/>
            <p:nvPr/>
          </p:nvSpPr>
          <p:spPr>
            <a:xfrm>
              <a:off x="371624" y="2351428"/>
              <a:ext cx="2354400" cy="26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Condensed"/>
                  <a:ea typeface="Roboto Condensed"/>
                  <a:cs typeface="Roboto Condensed"/>
                  <a:sym typeface="Roboto Condensed"/>
                </a:rPr>
                <a:t>Miami, Florida</a:t>
              </a:r>
              <a:endParaRPr sz="1600">
                <a:latin typeface="Roboto Condensed"/>
                <a:ea typeface="Roboto Condensed"/>
                <a:cs typeface="Roboto Condensed"/>
                <a:sym typeface="Roboto Condensed"/>
              </a:endParaRPr>
            </a:p>
          </p:txBody>
        </p:sp>
        <p:sp>
          <p:nvSpPr>
            <p:cNvPr id="504" name="Google Shape;504;p62"/>
            <p:cNvSpPr txBox="1"/>
            <p:nvPr/>
          </p:nvSpPr>
          <p:spPr>
            <a:xfrm>
              <a:off x="371624" y="2711405"/>
              <a:ext cx="2354400" cy="26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Condensed"/>
                  <a:ea typeface="Roboto Condensed"/>
                  <a:cs typeface="Roboto Condensed"/>
                  <a:sym typeface="Roboto Condensed"/>
                </a:rPr>
                <a:t>Seattle, Washington</a:t>
              </a:r>
              <a:endParaRPr sz="1600">
                <a:latin typeface="Roboto Condensed"/>
                <a:ea typeface="Roboto Condensed"/>
                <a:cs typeface="Roboto Condensed"/>
                <a:sym typeface="Roboto Condensed"/>
              </a:endParaRPr>
            </a:p>
          </p:txBody>
        </p:sp>
        <p:sp>
          <p:nvSpPr>
            <p:cNvPr id="505" name="Google Shape;505;p62"/>
            <p:cNvSpPr txBox="1"/>
            <p:nvPr/>
          </p:nvSpPr>
          <p:spPr>
            <a:xfrm>
              <a:off x="371624" y="3058250"/>
              <a:ext cx="2354400" cy="26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Condensed"/>
                  <a:ea typeface="Roboto Condensed"/>
                  <a:cs typeface="Roboto Condensed"/>
                  <a:sym typeface="Roboto Condensed"/>
                </a:rPr>
                <a:t>Reno, Nevada</a:t>
              </a:r>
              <a:endParaRPr sz="1600">
                <a:latin typeface="Roboto Condensed"/>
                <a:ea typeface="Roboto Condensed"/>
                <a:cs typeface="Roboto Condensed"/>
                <a:sym typeface="Roboto Condensed"/>
              </a:endParaRPr>
            </a:p>
          </p:txBody>
        </p:sp>
        <p:sp>
          <p:nvSpPr>
            <p:cNvPr id="506" name="Google Shape;506;p62"/>
            <p:cNvSpPr txBox="1"/>
            <p:nvPr/>
          </p:nvSpPr>
          <p:spPr>
            <a:xfrm>
              <a:off x="371624" y="3439250"/>
              <a:ext cx="2354400" cy="26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Condensed"/>
                  <a:ea typeface="Roboto Condensed"/>
                  <a:cs typeface="Roboto Condensed"/>
                  <a:sym typeface="Roboto Condensed"/>
                </a:rPr>
                <a:t>Nashville, Tennessee</a:t>
              </a:r>
              <a:endParaRPr sz="1600">
                <a:latin typeface="Roboto Condensed"/>
                <a:ea typeface="Roboto Condensed"/>
                <a:cs typeface="Roboto Condensed"/>
                <a:sym typeface="Roboto Condensed"/>
              </a:endParaRPr>
            </a:p>
          </p:txBody>
        </p:sp>
        <p:sp>
          <p:nvSpPr>
            <p:cNvPr id="507" name="Google Shape;507;p62"/>
            <p:cNvSpPr txBox="1"/>
            <p:nvPr/>
          </p:nvSpPr>
          <p:spPr>
            <a:xfrm>
              <a:off x="3322402" y="3965259"/>
              <a:ext cx="2354400" cy="26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latin typeface="Roboto Condensed"/>
                  <a:ea typeface="Roboto Condensed"/>
                  <a:cs typeface="Roboto Condensed"/>
                  <a:sym typeface="Roboto Condensed"/>
                </a:rPr>
                <a:t>Little Rock, Arkansas</a:t>
              </a:r>
              <a:endParaRPr sz="1700">
                <a:latin typeface="Roboto Condensed"/>
                <a:ea typeface="Roboto Condensed"/>
                <a:cs typeface="Roboto Condensed"/>
                <a:sym typeface="Roboto Condensed"/>
              </a:endParaRPr>
            </a:p>
          </p:txBody>
        </p:sp>
        <p:sp>
          <p:nvSpPr>
            <p:cNvPr id="508" name="Google Shape;508;p62"/>
            <p:cNvSpPr txBox="1"/>
            <p:nvPr/>
          </p:nvSpPr>
          <p:spPr>
            <a:xfrm>
              <a:off x="3322402" y="1253410"/>
              <a:ext cx="2354400" cy="26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Condensed"/>
                  <a:ea typeface="Roboto Condensed"/>
                  <a:cs typeface="Roboto Condensed"/>
                  <a:sym typeface="Roboto Condensed"/>
                </a:rPr>
                <a:t>Boston, Massachusetts</a:t>
              </a:r>
              <a:endParaRPr sz="1600">
                <a:latin typeface="Roboto Condensed"/>
                <a:ea typeface="Roboto Condensed"/>
                <a:cs typeface="Roboto Condensed"/>
                <a:sym typeface="Roboto Condensed"/>
              </a:endParaRPr>
            </a:p>
          </p:txBody>
        </p:sp>
        <p:sp>
          <p:nvSpPr>
            <p:cNvPr id="509" name="Google Shape;509;p62"/>
            <p:cNvSpPr/>
            <p:nvPr/>
          </p:nvSpPr>
          <p:spPr>
            <a:xfrm>
              <a:off x="354423" y="1628827"/>
              <a:ext cx="2576400" cy="366300"/>
            </a:xfrm>
            <a:prstGeom prst="rect">
              <a:avLst/>
            </a:prstGeom>
            <a:solidFill>
              <a:srgbClr val="D6F0FF"/>
            </a:solidFill>
            <a:ln w="38100" cap="flat" cmpd="sng">
              <a:solidFill>
                <a:srgbClr val="0830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62"/>
            <p:cNvSpPr txBox="1"/>
            <p:nvPr/>
          </p:nvSpPr>
          <p:spPr>
            <a:xfrm>
              <a:off x="370822" y="1632752"/>
              <a:ext cx="2354400" cy="26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Condensed"/>
                  <a:ea typeface="Roboto Condensed"/>
                  <a:cs typeface="Roboto Condensed"/>
                  <a:sym typeface="Roboto Condensed"/>
                </a:rPr>
                <a:t>Chicago, Illinois</a:t>
              </a:r>
              <a:endParaRPr sz="1600">
                <a:latin typeface="Roboto Condensed"/>
                <a:ea typeface="Roboto Condensed"/>
                <a:cs typeface="Roboto Condensed"/>
                <a:sym typeface="Roboto Condensed"/>
              </a:endParaRPr>
            </a:p>
          </p:txBody>
        </p:sp>
        <p:cxnSp>
          <p:nvCxnSpPr>
            <p:cNvPr id="511" name="Google Shape;511;p62"/>
            <p:cNvCxnSpPr/>
            <p:nvPr/>
          </p:nvCxnSpPr>
          <p:spPr>
            <a:xfrm rot="10800000">
              <a:off x="2503266" y="3949788"/>
              <a:ext cx="647400" cy="252900"/>
            </a:xfrm>
            <a:prstGeom prst="straightConnector1">
              <a:avLst/>
            </a:prstGeom>
            <a:noFill/>
            <a:ln w="28575" cap="flat" cmpd="sng">
              <a:solidFill>
                <a:srgbClr val="083042"/>
              </a:solidFill>
              <a:prstDash val="solid"/>
              <a:round/>
              <a:headEnd type="none" w="med" len="med"/>
              <a:tailEnd type="triangle" w="med" len="med"/>
            </a:ln>
          </p:spPr>
        </p:cxnSp>
        <p:sp>
          <p:nvSpPr>
            <p:cNvPr id="512" name="Google Shape;512;p62"/>
            <p:cNvSpPr/>
            <p:nvPr/>
          </p:nvSpPr>
          <p:spPr>
            <a:xfrm>
              <a:off x="5934800" y="1462200"/>
              <a:ext cx="306800" cy="2783996"/>
            </a:xfrm>
            <a:custGeom>
              <a:avLst/>
              <a:gdLst/>
              <a:ahLst/>
              <a:cxnLst/>
              <a:rect l="l" t="t" r="r" b="b"/>
              <a:pathLst>
                <a:path w="12272" h="123857" extrusionOk="0">
                  <a:moveTo>
                    <a:pt x="0" y="0"/>
                  </a:moveTo>
                  <a:cubicBezTo>
                    <a:pt x="1835" y="8945"/>
                    <a:pt x="9175" y="35322"/>
                    <a:pt x="11010" y="53671"/>
                  </a:cubicBezTo>
                  <a:cubicBezTo>
                    <a:pt x="12845" y="72020"/>
                    <a:pt x="12386" y="98397"/>
                    <a:pt x="11010" y="110095"/>
                  </a:cubicBezTo>
                  <a:cubicBezTo>
                    <a:pt x="9634" y="121793"/>
                    <a:pt x="4129" y="121563"/>
                    <a:pt x="2753" y="123857"/>
                  </a:cubicBezTo>
                </a:path>
              </a:pathLst>
            </a:custGeom>
            <a:noFill/>
            <a:ln w="28575" cap="flat" cmpd="sng">
              <a:solidFill>
                <a:srgbClr val="083042"/>
              </a:solidFill>
              <a:prstDash val="solid"/>
              <a:round/>
              <a:headEnd type="none" w="med" len="med"/>
              <a:tailEnd type="triangle" w="med" len="med"/>
            </a:ln>
          </p:spPr>
          <p:txBody>
            <a:bodyPr/>
            <a:lstStyle/>
            <a:p>
              <a:endParaRPr lang="en-US"/>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9997E-AEC5-7FF5-B253-50788870A11D}"/>
              </a:ext>
            </a:extLst>
          </p:cNvPr>
          <p:cNvSpPr>
            <a:spLocks noGrp="1"/>
          </p:cNvSpPr>
          <p:nvPr>
            <p:ph type="title"/>
          </p:nvPr>
        </p:nvSpPr>
        <p:spPr/>
        <p:txBody>
          <a:bodyPr/>
          <a:lstStyle/>
          <a:p>
            <a:r>
              <a:rPr lang="en-US" dirty="0"/>
              <a:t>Recycler View</a:t>
            </a:r>
          </a:p>
        </p:txBody>
      </p:sp>
      <p:sp>
        <p:nvSpPr>
          <p:cNvPr id="3" name="Text Placeholder 2">
            <a:extLst>
              <a:ext uri="{FF2B5EF4-FFF2-40B4-BE49-F238E27FC236}">
                <a16:creationId xmlns:a16="http://schemas.microsoft.com/office/drawing/2014/main" id="{BC64EB86-A7E9-00CB-2223-4F82261B9FAF}"/>
              </a:ext>
            </a:extLst>
          </p:cNvPr>
          <p:cNvSpPr>
            <a:spLocks noGrp="1"/>
          </p:cNvSpPr>
          <p:nvPr>
            <p:ph type="body" idx="1"/>
          </p:nvPr>
        </p:nvSpPr>
        <p:spPr/>
        <p:txBody>
          <a:bodyPr/>
          <a:lstStyle/>
          <a:p>
            <a:endParaRPr lang="en-US" dirty="0"/>
          </a:p>
        </p:txBody>
      </p:sp>
      <p:pic>
        <p:nvPicPr>
          <p:cNvPr id="2050" name="Picture 2">
            <a:extLst>
              <a:ext uri="{FF2B5EF4-FFF2-40B4-BE49-F238E27FC236}">
                <a16:creationId xmlns:a16="http://schemas.microsoft.com/office/drawing/2014/main" id="{D200CDEA-A9D2-4308-01EC-2B2749ADC7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6944" y="1076275"/>
            <a:ext cx="6352032" cy="3573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263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9997E-AEC5-7FF5-B253-50788870A11D}"/>
              </a:ext>
            </a:extLst>
          </p:cNvPr>
          <p:cNvSpPr>
            <a:spLocks noGrp="1"/>
          </p:cNvSpPr>
          <p:nvPr>
            <p:ph type="title"/>
          </p:nvPr>
        </p:nvSpPr>
        <p:spPr/>
        <p:txBody>
          <a:bodyPr/>
          <a:lstStyle/>
          <a:p>
            <a:r>
              <a:rPr lang="en-US" dirty="0"/>
              <a:t>Recycler View</a:t>
            </a:r>
          </a:p>
        </p:txBody>
      </p:sp>
      <p:sp>
        <p:nvSpPr>
          <p:cNvPr id="3" name="Text Placeholder 2">
            <a:extLst>
              <a:ext uri="{FF2B5EF4-FFF2-40B4-BE49-F238E27FC236}">
                <a16:creationId xmlns:a16="http://schemas.microsoft.com/office/drawing/2014/main" id="{BC64EB86-A7E9-00CB-2223-4F82261B9FAF}"/>
              </a:ext>
            </a:extLst>
          </p:cNvPr>
          <p:cNvSpPr>
            <a:spLocks noGrp="1"/>
          </p:cNvSpPr>
          <p:nvPr>
            <p:ph type="body" idx="1"/>
          </p:nvPr>
        </p:nvSpPr>
        <p:spPr/>
        <p:txBody>
          <a:bodyPr/>
          <a:lstStyle/>
          <a:p>
            <a:pPr marL="419100" indent="-342900">
              <a:buFont typeface="Arial" panose="020B0604020202020204" pitchFamily="34" charset="0"/>
              <a:buChar char="•"/>
            </a:pPr>
            <a:r>
              <a:rPr lang="en-US" dirty="0"/>
              <a:t>Layout Manager</a:t>
            </a:r>
          </a:p>
          <a:p>
            <a:pPr marL="876300" lvl="1" indent="-342900">
              <a:buFont typeface="Arial" panose="020B0604020202020204" pitchFamily="34" charset="0"/>
              <a:buChar char="•"/>
            </a:pPr>
            <a:r>
              <a:rPr lang="en-US" b="0" i="0" dirty="0" err="1">
                <a:solidFill>
                  <a:srgbClr val="1B1B1B"/>
                </a:solidFill>
                <a:effectLst/>
                <a:latin typeface="Open Sans" panose="020B0606030504020204" pitchFamily="34" charset="0"/>
              </a:rPr>
              <a:t>LinearLayoutManager</a:t>
            </a:r>
            <a:r>
              <a:rPr lang="en-US" dirty="0">
                <a:solidFill>
                  <a:srgbClr val="1B1B1B"/>
                </a:solidFill>
                <a:latin typeface="Open Sans" panose="020B0606030504020204" pitchFamily="34" charset="0"/>
              </a:rPr>
              <a:t>: vertical or horizontal</a:t>
            </a:r>
          </a:p>
          <a:p>
            <a:pPr marL="876300" lvl="1" indent="-342900">
              <a:buFont typeface="Arial" panose="020B0604020202020204" pitchFamily="34" charset="0"/>
              <a:buChar char="•"/>
            </a:pPr>
            <a:r>
              <a:rPr lang="en-US" b="0" i="0" dirty="0" err="1">
                <a:solidFill>
                  <a:srgbClr val="1B1B1B"/>
                </a:solidFill>
                <a:effectLst/>
                <a:latin typeface="Open Sans" panose="020B0606030504020204" pitchFamily="34" charset="0"/>
              </a:rPr>
              <a:t>GridLayoutManager</a:t>
            </a:r>
            <a:r>
              <a:rPr lang="en-US" b="0" i="0" dirty="0">
                <a:solidFill>
                  <a:srgbClr val="1B1B1B"/>
                </a:solidFill>
                <a:effectLst/>
                <a:latin typeface="Open Sans" panose="020B0606030504020204" pitchFamily="34" charset="0"/>
              </a:rPr>
              <a:t> </a:t>
            </a:r>
            <a:endParaRPr lang="en-US" dirty="0"/>
          </a:p>
        </p:txBody>
      </p:sp>
    </p:spTree>
    <p:extLst>
      <p:ext uri="{BB962C8B-B14F-4D97-AF65-F5344CB8AC3E}">
        <p14:creationId xmlns:p14="http://schemas.microsoft.com/office/powerpoint/2010/main" val="3433827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1"/>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Density-independent pixels (dp)</a:t>
            </a:r>
            <a:endParaRPr/>
          </a:p>
        </p:txBody>
      </p:sp>
      <p:sp>
        <p:nvSpPr>
          <p:cNvPr id="109" name="Google Shape;109;p21"/>
          <p:cNvSpPr txBox="1">
            <a:spLocks noGrp="1"/>
          </p:cNvSpPr>
          <p:nvPr>
            <p:ph type="body" idx="1"/>
          </p:nvPr>
        </p:nvSpPr>
        <p:spPr>
          <a:xfrm>
            <a:off x="342900" y="1690387"/>
            <a:ext cx="4260900" cy="2506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Density-independent pixels </a:t>
            </a:r>
            <a:r>
              <a:rPr lang="en" sz="1800">
                <a:solidFill>
                  <a:schemeClr val="dk1"/>
                </a:solidFill>
              </a:rPr>
              <a:t>(dp) </a:t>
            </a:r>
            <a:r>
              <a:rPr lang="en" sz="1800"/>
              <a:t>take screen density into account. </a:t>
            </a:r>
            <a:endParaRPr sz="1800"/>
          </a:p>
          <a:p>
            <a:pPr marL="457200" lvl="0" indent="-342900" algn="l" rtl="0">
              <a:spcBef>
                <a:spcPts val="1000"/>
              </a:spcBef>
              <a:spcAft>
                <a:spcPts val="0"/>
              </a:spcAft>
              <a:buSzPts val="1800"/>
              <a:buChar char="●"/>
            </a:pPr>
            <a:r>
              <a:rPr lang="en" sz="1800"/>
              <a:t>Android views are measured in density-independent pixels.</a:t>
            </a:r>
            <a:endParaRPr sz="1800"/>
          </a:p>
          <a:p>
            <a:pPr marL="457200" lvl="0" indent="-342900" algn="l" rtl="0">
              <a:spcBef>
                <a:spcPts val="1000"/>
              </a:spcBef>
              <a:spcAft>
                <a:spcPts val="1000"/>
              </a:spcAft>
              <a:buSzPts val="1800"/>
              <a:buChar char="●"/>
            </a:pPr>
            <a:r>
              <a:rPr lang="en" sz="1800"/>
              <a:t>dp = </a:t>
            </a:r>
            <a:r>
              <a:rPr lang="en" sz="1800" u="sng"/>
              <a:t>(width in pixels * 160)</a:t>
            </a:r>
            <a:r>
              <a:rPr lang="en" sz="1800"/>
              <a:t> </a:t>
            </a:r>
            <a:br>
              <a:rPr lang="en" sz="1800"/>
            </a:br>
            <a:r>
              <a:rPr lang="en" sz="1800"/>
              <a:t>              screen density</a:t>
            </a:r>
            <a:endParaRPr sz="1800"/>
          </a:p>
        </p:txBody>
      </p:sp>
      <p:sp>
        <p:nvSpPr>
          <p:cNvPr id="110" name="Google Shape;110;p21"/>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111" name="Google Shape;111;p21"/>
          <p:cNvSpPr/>
          <p:nvPr/>
        </p:nvSpPr>
        <p:spPr>
          <a:xfrm>
            <a:off x="5044250" y="1793100"/>
            <a:ext cx="3365400" cy="2166900"/>
          </a:xfrm>
          <a:prstGeom prst="rect">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 name="Google Shape;112;p21"/>
          <p:cNvCxnSpPr/>
          <p:nvPr/>
        </p:nvCxnSpPr>
        <p:spPr>
          <a:xfrm>
            <a:off x="7675575" y="3186125"/>
            <a:ext cx="0" cy="174600"/>
          </a:xfrm>
          <a:prstGeom prst="straightConnector1">
            <a:avLst/>
          </a:prstGeom>
          <a:noFill/>
          <a:ln w="9525" cap="flat" cmpd="sng">
            <a:solidFill>
              <a:schemeClr val="dk2"/>
            </a:solidFill>
            <a:prstDash val="solid"/>
            <a:round/>
            <a:headEnd type="none" w="med" len="med"/>
            <a:tailEnd type="none" w="med" len="med"/>
          </a:ln>
        </p:spPr>
      </p:cxnSp>
      <p:cxnSp>
        <p:nvCxnSpPr>
          <p:cNvPr id="113" name="Google Shape;113;p21"/>
          <p:cNvCxnSpPr/>
          <p:nvPr/>
        </p:nvCxnSpPr>
        <p:spPr>
          <a:xfrm rot="10800000" flipH="1">
            <a:off x="5377650" y="3356850"/>
            <a:ext cx="2298000" cy="3900"/>
          </a:xfrm>
          <a:prstGeom prst="straightConnector1">
            <a:avLst/>
          </a:prstGeom>
          <a:noFill/>
          <a:ln w="9525" cap="flat" cmpd="sng">
            <a:solidFill>
              <a:schemeClr val="dk2"/>
            </a:solidFill>
            <a:prstDash val="solid"/>
            <a:round/>
            <a:headEnd type="none" w="med" len="med"/>
            <a:tailEnd type="none" w="med" len="med"/>
          </a:ln>
        </p:spPr>
      </p:cxnSp>
      <p:cxnSp>
        <p:nvCxnSpPr>
          <p:cNvPr id="114" name="Google Shape;114;p21"/>
          <p:cNvCxnSpPr/>
          <p:nvPr/>
        </p:nvCxnSpPr>
        <p:spPr>
          <a:xfrm>
            <a:off x="7905750" y="2047075"/>
            <a:ext cx="8100" cy="1124700"/>
          </a:xfrm>
          <a:prstGeom prst="straightConnector1">
            <a:avLst/>
          </a:prstGeom>
          <a:noFill/>
          <a:ln w="9525" cap="flat" cmpd="sng">
            <a:solidFill>
              <a:schemeClr val="dk2"/>
            </a:solidFill>
            <a:prstDash val="solid"/>
            <a:round/>
            <a:headEnd type="none" w="med" len="med"/>
            <a:tailEnd type="none" w="med" len="med"/>
          </a:ln>
        </p:spPr>
      </p:cxnSp>
      <p:cxnSp>
        <p:nvCxnSpPr>
          <p:cNvPr id="115" name="Google Shape;115;p21"/>
          <p:cNvCxnSpPr/>
          <p:nvPr/>
        </p:nvCxnSpPr>
        <p:spPr>
          <a:xfrm rot="10800000">
            <a:off x="7731088" y="2047156"/>
            <a:ext cx="170700" cy="3900"/>
          </a:xfrm>
          <a:prstGeom prst="straightConnector1">
            <a:avLst/>
          </a:prstGeom>
          <a:noFill/>
          <a:ln w="9525" cap="flat" cmpd="sng">
            <a:solidFill>
              <a:schemeClr val="dk2"/>
            </a:solidFill>
            <a:prstDash val="solid"/>
            <a:round/>
            <a:headEnd type="none" w="med" len="med"/>
            <a:tailEnd type="none" w="med" len="med"/>
          </a:ln>
        </p:spPr>
      </p:cxnSp>
      <p:cxnSp>
        <p:nvCxnSpPr>
          <p:cNvPr id="116" name="Google Shape;116;p21"/>
          <p:cNvCxnSpPr/>
          <p:nvPr/>
        </p:nvCxnSpPr>
        <p:spPr>
          <a:xfrm>
            <a:off x="5373688" y="3190100"/>
            <a:ext cx="0" cy="174600"/>
          </a:xfrm>
          <a:prstGeom prst="straightConnector1">
            <a:avLst/>
          </a:prstGeom>
          <a:noFill/>
          <a:ln w="9525" cap="flat" cmpd="sng">
            <a:solidFill>
              <a:schemeClr val="dk2"/>
            </a:solidFill>
            <a:prstDash val="solid"/>
            <a:round/>
            <a:headEnd type="none" w="med" len="med"/>
            <a:tailEnd type="none" w="med" len="med"/>
          </a:ln>
        </p:spPr>
      </p:cxnSp>
      <p:cxnSp>
        <p:nvCxnSpPr>
          <p:cNvPr id="117" name="Google Shape;117;p21"/>
          <p:cNvCxnSpPr/>
          <p:nvPr/>
        </p:nvCxnSpPr>
        <p:spPr>
          <a:xfrm rot="-4721404">
            <a:off x="7944588" y="2551716"/>
            <a:ext cx="1530" cy="82209"/>
          </a:xfrm>
          <a:prstGeom prst="straightConnector1">
            <a:avLst/>
          </a:prstGeom>
          <a:noFill/>
          <a:ln w="9525" cap="flat" cmpd="sng">
            <a:solidFill>
              <a:schemeClr val="dk2"/>
            </a:solidFill>
            <a:prstDash val="solid"/>
            <a:round/>
            <a:headEnd type="none" w="med" len="med"/>
            <a:tailEnd type="none" w="med" len="med"/>
          </a:ln>
        </p:spPr>
      </p:cxnSp>
      <p:cxnSp>
        <p:nvCxnSpPr>
          <p:cNvPr id="118" name="Google Shape;118;p21"/>
          <p:cNvCxnSpPr/>
          <p:nvPr/>
        </p:nvCxnSpPr>
        <p:spPr>
          <a:xfrm rot="10800000">
            <a:off x="6525906" y="3360750"/>
            <a:ext cx="1500" cy="81900"/>
          </a:xfrm>
          <a:prstGeom prst="straightConnector1">
            <a:avLst/>
          </a:prstGeom>
          <a:noFill/>
          <a:ln w="9525" cap="flat" cmpd="sng">
            <a:solidFill>
              <a:schemeClr val="dk2"/>
            </a:solidFill>
            <a:prstDash val="solid"/>
            <a:round/>
            <a:headEnd type="none" w="med" len="med"/>
            <a:tailEnd type="none" w="med" len="med"/>
          </a:ln>
        </p:spPr>
      </p:cxnSp>
      <p:cxnSp>
        <p:nvCxnSpPr>
          <p:cNvPr id="119" name="Google Shape;119;p21"/>
          <p:cNvCxnSpPr/>
          <p:nvPr/>
        </p:nvCxnSpPr>
        <p:spPr>
          <a:xfrm>
            <a:off x="7826550" y="3083163"/>
            <a:ext cx="0" cy="174600"/>
          </a:xfrm>
          <a:prstGeom prst="straightConnector1">
            <a:avLst/>
          </a:prstGeom>
          <a:noFill/>
          <a:ln w="9525" cap="flat" cmpd="sng">
            <a:solidFill>
              <a:schemeClr val="dk2"/>
            </a:solidFill>
            <a:prstDash val="solid"/>
            <a:round/>
            <a:headEnd type="none" w="med" len="med"/>
            <a:tailEnd type="none" w="med" len="med"/>
          </a:ln>
        </p:spPr>
      </p:cxnSp>
      <p:sp>
        <p:nvSpPr>
          <p:cNvPr id="120" name="Google Shape;120;p21"/>
          <p:cNvSpPr txBox="1"/>
          <p:nvPr/>
        </p:nvSpPr>
        <p:spPr>
          <a:xfrm>
            <a:off x="7941469" y="2519356"/>
            <a:ext cx="528000" cy="15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80dp</a:t>
            </a:r>
            <a:endParaRPr sz="1200">
              <a:latin typeface="Roboto"/>
              <a:ea typeface="Roboto"/>
              <a:cs typeface="Roboto"/>
              <a:sym typeface="Roboto"/>
            </a:endParaRPr>
          </a:p>
        </p:txBody>
      </p:sp>
      <p:sp>
        <p:nvSpPr>
          <p:cNvPr id="121" name="Google Shape;121;p21"/>
          <p:cNvSpPr txBox="1"/>
          <p:nvPr/>
        </p:nvSpPr>
        <p:spPr>
          <a:xfrm>
            <a:off x="6219001" y="3489325"/>
            <a:ext cx="615300" cy="15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160dp</a:t>
            </a:r>
            <a:endParaRPr sz="1200">
              <a:latin typeface="Roboto"/>
              <a:ea typeface="Roboto"/>
              <a:cs typeface="Roboto"/>
              <a:sym typeface="Roboto"/>
            </a:endParaRPr>
          </a:p>
        </p:txBody>
      </p:sp>
      <p:sp>
        <p:nvSpPr>
          <p:cNvPr id="122" name="Google Shape;122;p21"/>
          <p:cNvSpPr txBox="1"/>
          <p:nvPr/>
        </p:nvSpPr>
        <p:spPr>
          <a:xfrm>
            <a:off x="342900" y="1123950"/>
            <a:ext cx="8489400" cy="48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Roboto"/>
                <a:ea typeface="Roboto"/>
                <a:cs typeface="Roboto"/>
                <a:sym typeface="Roboto"/>
              </a:rPr>
              <a:t>Use dp when specifying sizes in your layout, such as the width or height of views.</a:t>
            </a:r>
            <a:endParaRPr sz="1800">
              <a:latin typeface="Roboto"/>
              <a:ea typeface="Roboto"/>
              <a:cs typeface="Roboto"/>
              <a:sym typeface="Roboto"/>
            </a:endParaRPr>
          </a:p>
        </p:txBody>
      </p:sp>
      <p:sp>
        <p:nvSpPr>
          <p:cNvPr id="123" name="Google Shape;123;p21"/>
          <p:cNvSpPr/>
          <p:nvPr/>
        </p:nvSpPr>
        <p:spPr>
          <a:xfrm>
            <a:off x="5377650" y="2017875"/>
            <a:ext cx="2298000" cy="114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1"/>
          <p:cNvSpPr txBox="1"/>
          <p:nvPr/>
        </p:nvSpPr>
        <p:spPr>
          <a:xfrm>
            <a:off x="5875800" y="2299825"/>
            <a:ext cx="1301700" cy="6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solidFill>
                  <a:srgbClr val="999999"/>
                </a:solidFill>
                <a:latin typeface="Roboto"/>
                <a:ea typeface="Roboto"/>
                <a:cs typeface="Roboto"/>
                <a:sym typeface="Roboto"/>
              </a:rPr>
              <a:t>Hello</a:t>
            </a:r>
            <a:endParaRPr sz="3600" b="1">
              <a:solidFill>
                <a:srgbClr val="999999"/>
              </a:solidFill>
              <a:latin typeface="Roboto"/>
              <a:ea typeface="Roboto"/>
              <a:cs typeface="Roboto"/>
              <a:sym typeface="Roboto"/>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63"/>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 RecyclerView to your layout</a:t>
            </a:r>
            <a:endParaRPr/>
          </a:p>
        </p:txBody>
      </p:sp>
      <p:sp>
        <p:nvSpPr>
          <p:cNvPr id="518" name="Google Shape;518;p63"/>
          <p:cNvSpPr txBox="1">
            <a:spLocks noGrp="1"/>
          </p:cNvSpPr>
          <p:nvPr>
            <p:ph type="body" idx="1"/>
          </p:nvPr>
        </p:nvSpPr>
        <p:spPr>
          <a:xfrm>
            <a:off x="311700" y="1762075"/>
            <a:ext cx="8520600" cy="2137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&lt;androidx.recyclerview.widget.RecyclerView</a:t>
            </a:r>
            <a:endParaRPr sz="1800">
              <a:solidFill>
                <a:srgbClr val="37474F"/>
              </a:solidFill>
              <a:latin typeface="Consolas"/>
              <a:ea typeface="Consolas"/>
              <a:cs typeface="Consolas"/>
              <a:sym typeface="Consolas"/>
            </a:endParaRPr>
          </a:p>
          <a:p>
            <a:pPr marL="0" lvl="0" indent="0" algn="l" rtl="0">
              <a:lnSpc>
                <a:spcPct val="100000"/>
              </a:lnSpc>
              <a:spcBef>
                <a:spcPts val="595"/>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    android:id=</a:t>
            </a:r>
            <a:r>
              <a:rPr lang="en" sz="1800">
                <a:solidFill>
                  <a:srgbClr val="388E3C"/>
                </a:solidFill>
                <a:latin typeface="Consolas"/>
                <a:ea typeface="Consolas"/>
                <a:cs typeface="Consolas"/>
                <a:sym typeface="Consolas"/>
              </a:rPr>
              <a:t>"@+id/rv"</a:t>
            </a:r>
            <a:endParaRPr sz="1800">
              <a:solidFill>
                <a:srgbClr val="37474F"/>
              </a:solidFill>
              <a:latin typeface="Consolas"/>
              <a:ea typeface="Consolas"/>
              <a:cs typeface="Consolas"/>
              <a:sym typeface="Consolas"/>
            </a:endParaRPr>
          </a:p>
          <a:p>
            <a:pPr marL="0" lvl="0" indent="0" algn="l" rtl="0">
              <a:lnSpc>
                <a:spcPct val="100000"/>
              </a:lnSpc>
              <a:spcBef>
                <a:spcPts val="595"/>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    android:scrollbars=</a:t>
            </a:r>
            <a:r>
              <a:rPr lang="en" sz="1800">
                <a:solidFill>
                  <a:srgbClr val="388E3C"/>
                </a:solidFill>
                <a:latin typeface="Consolas"/>
                <a:ea typeface="Consolas"/>
                <a:cs typeface="Consolas"/>
                <a:sym typeface="Consolas"/>
              </a:rPr>
              <a:t>"vertical"</a:t>
            </a:r>
            <a:endParaRPr sz="1800">
              <a:solidFill>
                <a:srgbClr val="37474F"/>
              </a:solidFill>
              <a:latin typeface="Consolas"/>
              <a:ea typeface="Consolas"/>
              <a:cs typeface="Consolas"/>
              <a:sym typeface="Consolas"/>
            </a:endParaRPr>
          </a:p>
          <a:p>
            <a:pPr marL="0" lvl="0" indent="0" algn="l" rtl="0">
              <a:lnSpc>
                <a:spcPct val="100000"/>
              </a:lnSpc>
              <a:spcBef>
                <a:spcPts val="595"/>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    android:layout_width=</a:t>
            </a:r>
            <a:r>
              <a:rPr lang="en" sz="1800">
                <a:solidFill>
                  <a:srgbClr val="388E3C"/>
                </a:solidFill>
                <a:latin typeface="Consolas"/>
                <a:ea typeface="Consolas"/>
                <a:cs typeface="Consolas"/>
                <a:sym typeface="Consolas"/>
              </a:rPr>
              <a:t>"match_parent"</a:t>
            </a:r>
            <a:endParaRPr sz="1800">
              <a:solidFill>
                <a:srgbClr val="37474F"/>
              </a:solidFill>
              <a:latin typeface="Consolas"/>
              <a:ea typeface="Consolas"/>
              <a:cs typeface="Consolas"/>
              <a:sym typeface="Consolas"/>
            </a:endParaRPr>
          </a:p>
          <a:p>
            <a:pPr marL="0" lvl="0" indent="0" algn="l" rtl="0">
              <a:lnSpc>
                <a:spcPct val="100000"/>
              </a:lnSpc>
              <a:spcBef>
                <a:spcPts val="595"/>
              </a:spcBef>
              <a:spcAft>
                <a:spcPts val="595"/>
              </a:spcAft>
              <a:buClr>
                <a:schemeClr val="dk1"/>
              </a:buClr>
              <a:buSzPts val="1100"/>
              <a:buFont typeface="Arial"/>
              <a:buNone/>
            </a:pPr>
            <a:r>
              <a:rPr lang="en" sz="1800">
                <a:solidFill>
                  <a:srgbClr val="37474F"/>
                </a:solidFill>
                <a:latin typeface="Consolas"/>
                <a:ea typeface="Consolas"/>
                <a:cs typeface="Consolas"/>
                <a:sym typeface="Consolas"/>
              </a:rPr>
              <a:t>    android:layout_height=</a:t>
            </a:r>
            <a:r>
              <a:rPr lang="en" sz="1800">
                <a:solidFill>
                  <a:srgbClr val="388E3C"/>
                </a:solidFill>
                <a:latin typeface="Consolas"/>
                <a:ea typeface="Consolas"/>
                <a:cs typeface="Consolas"/>
                <a:sym typeface="Consolas"/>
              </a:rPr>
              <a:t>"match_parent"</a:t>
            </a:r>
            <a:r>
              <a:rPr lang="en" sz="1800">
                <a:solidFill>
                  <a:srgbClr val="37474F"/>
                </a:solidFill>
                <a:latin typeface="Consolas"/>
                <a:ea typeface="Consolas"/>
                <a:cs typeface="Consolas"/>
                <a:sym typeface="Consolas"/>
              </a:rPr>
              <a:t>/&gt;</a:t>
            </a:r>
            <a:endParaRPr sz="1800">
              <a:solidFill>
                <a:schemeClr val="dk1"/>
              </a:solidFill>
              <a:latin typeface="Consolas"/>
              <a:ea typeface="Consolas"/>
              <a:cs typeface="Consolas"/>
              <a:sym typeface="Consolas"/>
            </a:endParaRPr>
          </a:p>
        </p:txBody>
      </p:sp>
      <p:sp>
        <p:nvSpPr>
          <p:cNvPr id="519" name="Google Shape;519;p63"/>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64"/>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 a list item layout</a:t>
            </a:r>
            <a:endParaRPr/>
          </a:p>
        </p:txBody>
      </p:sp>
      <p:sp>
        <p:nvSpPr>
          <p:cNvPr id="525" name="Google Shape;525;p64"/>
          <p:cNvSpPr txBox="1">
            <a:spLocks noGrp="1"/>
          </p:cNvSpPr>
          <p:nvPr>
            <p:ph type="body" idx="1"/>
          </p:nvPr>
        </p:nvSpPr>
        <p:spPr>
          <a:xfrm>
            <a:off x="311700" y="1141588"/>
            <a:ext cx="8520600" cy="48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urier New"/>
                <a:ea typeface="Courier New"/>
                <a:cs typeface="Courier New"/>
                <a:sym typeface="Courier New"/>
              </a:rPr>
              <a:t>res/layout/item_view.xml</a:t>
            </a:r>
            <a:endParaRPr sz="1800">
              <a:latin typeface="Courier New"/>
              <a:ea typeface="Courier New"/>
              <a:cs typeface="Courier New"/>
              <a:sym typeface="Courier New"/>
            </a:endParaRPr>
          </a:p>
        </p:txBody>
      </p:sp>
      <p:sp>
        <p:nvSpPr>
          <p:cNvPr id="526" name="Google Shape;526;p64"/>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61</a:t>
            </a:fld>
            <a:endParaRPr/>
          </a:p>
        </p:txBody>
      </p:sp>
      <p:sp>
        <p:nvSpPr>
          <p:cNvPr id="527" name="Google Shape;527;p64"/>
          <p:cNvSpPr txBox="1"/>
          <p:nvPr/>
        </p:nvSpPr>
        <p:spPr>
          <a:xfrm>
            <a:off x="341875" y="1618050"/>
            <a:ext cx="8448300" cy="290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&lt;FrameLayout</a:t>
            </a:r>
            <a:endParaRPr sz="1800">
              <a:solidFill>
                <a:srgbClr val="37474F"/>
              </a:solidFill>
              <a:latin typeface="Consolas"/>
              <a:ea typeface="Consolas"/>
              <a:cs typeface="Consolas"/>
              <a:sym typeface="Consolas"/>
            </a:endParaRPr>
          </a:p>
          <a:p>
            <a:pPr marL="0" lvl="0" indent="0" algn="l" rtl="0">
              <a:lnSpc>
                <a:spcPct val="100000"/>
              </a:lnSpc>
              <a:spcBef>
                <a:spcPts val="595"/>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   android:layout_width=</a:t>
            </a:r>
            <a:r>
              <a:rPr lang="en" sz="1800">
                <a:solidFill>
                  <a:srgbClr val="388E3C"/>
                </a:solidFill>
                <a:latin typeface="Consolas"/>
                <a:ea typeface="Consolas"/>
                <a:cs typeface="Consolas"/>
                <a:sym typeface="Consolas"/>
              </a:rPr>
              <a:t>"match_parent"</a:t>
            </a:r>
            <a:endParaRPr sz="1800">
              <a:solidFill>
                <a:srgbClr val="37474F"/>
              </a:solidFill>
              <a:latin typeface="Consolas"/>
              <a:ea typeface="Consolas"/>
              <a:cs typeface="Consolas"/>
              <a:sym typeface="Consolas"/>
            </a:endParaRPr>
          </a:p>
          <a:p>
            <a:pPr marL="0" lvl="0" indent="0" algn="l" rtl="0">
              <a:lnSpc>
                <a:spcPct val="100000"/>
              </a:lnSpc>
              <a:spcBef>
                <a:spcPts val="595"/>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   android:layout_height=</a:t>
            </a:r>
            <a:r>
              <a:rPr lang="en" sz="1800">
                <a:solidFill>
                  <a:srgbClr val="388E3C"/>
                </a:solidFill>
                <a:latin typeface="Consolas"/>
                <a:ea typeface="Consolas"/>
                <a:cs typeface="Consolas"/>
                <a:sym typeface="Consolas"/>
              </a:rPr>
              <a:t>"wrap_content"</a:t>
            </a:r>
            <a:r>
              <a:rPr lang="en" sz="1800">
                <a:solidFill>
                  <a:srgbClr val="37474F"/>
                </a:solidFill>
                <a:latin typeface="Consolas"/>
                <a:ea typeface="Consolas"/>
                <a:cs typeface="Consolas"/>
                <a:sym typeface="Consolas"/>
              </a:rPr>
              <a:t>&gt;</a:t>
            </a:r>
            <a:endParaRPr sz="1800">
              <a:solidFill>
                <a:srgbClr val="37474F"/>
              </a:solidFill>
              <a:latin typeface="Consolas"/>
              <a:ea typeface="Consolas"/>
              <a:cs typeface="Consolas"/>
              <a:sym typeface="Consolas"/>
            </a:endParaRPr>
          </a:p>
          <a:p>
            <a:pPr marL="0" lvl="0" indent="0" algn="l" rtl="0">
              <a:lnSpc>
                <a:spcPct val="100000"/>
              </a:lnSpc>
              <a:spcBef>
                <a:spcPts val="595"/>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   &lt;TextView</a:t>
            </a:r>
            <a:endParaRPr sz="1800">
              <a:solidFill>
                <a:srgbClr val="37474F"/>
              </a:solidFill>
              <a:latin typeface="Consolas"/>
              <a:ea typeface="Consolas"/>
              <a:cs typeface="Consolas"/>
              <a:sym typeface="Consolas"/>
            </a:endParaRPr>
          </a:p>
          <a:p>
            <a:pPr marL="0" lvl="0" indent="0" algn="l" rtl="0">
              <a:lnSpc>
                <a:spcPct val="100000"/>
              </a:lnSpc>
              <a:spcBef>
                <a:spcPts val="595"/>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       android:id=</a:t>
            </a:r>
            <a:r>
              <a:rPr lang="en" sz="1800">
                <a:solidFill>
                  <a:srgbClr val="388E3C"/>
                </a:solidFill>
                <a:latin typeface="Consolas"/>
                <a:ea typeface="Consolas"/>
                <a:cs typeface="Consolas"/>
                <a:sym typeface="Consolas"/>
              </a:rPr>
              <a:t>"@+id/number"</a:t>
            </a:r>
            <a:endParaRPr sz="1800">
              <a:solidFill>
                <a:srgbClr val="37474F"/>
              </a:solidFill>
              <a:latin typeface="Consolas"/>
              <a:ea typeface="Consolas"/>
              <a:cs typeface="Consolas"/>
              <a:sym typeface="Consolas"/>
            </a:endParaRPr>
          </a:p>
          <a:p>
            <a:pPr marL="0" lvl="0" indent="0" algn="l" rtl="0">
              <a:lnSpc>
                <a:spcPct val="100000"/>
              </a:lnSpc>
              <a:spcBef>
                <a:spcPts val="595"/>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       android:layout_width=</a:t>
            </a:r>
            <a:r>
              <a:rPr lang="en" sz="1800">
                <a:solidFill>
                  <a:srgbClr val="388E3C"/>
                </a:solidFill>
                <a:latin typeface="Consolas"/>
                <a:ea typeface="Consolas"/>
                <a:cs typeface="Consolas"/>
                <a:sym typeface="Consolas"/>
              </a:rPr>
              <a:t>"match_parent"</a:t>
            </a:r>
            <a:endParaRPr sz="1800">
              <a:solidFill>
                <a:srgbClr val="37474F"/>
              </a:solidFill>
              <a:latin typeface="Consolas"/>
              <a:ea typeface="Consolas"/>
              <a:cs typeface="Consolas"/>
              <a:sym typeface="Consolas"/>
            </a:endParaRPr>
          </a:p>
          <a:p>
            <a:pPr marL="0" lvl="0" indent="0" algn="l" rtl="0">
              <a:lnSpc>
                <a:spcPct val="100000"/>
              </a:lnSpc>
              <a:spcBef>
                <a:spcPts val="595"/>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       android:layout_height=</a:t>
            </a:r>
            <a:r>
              <a:rPr lang="en" sz="1800">
                <a:solidFill>
                  <a:srgbClr val="388E3C"/>
                </a:solidFill>
                <a:latin typeface="Consolas"/>
                <a:ea typeface="Consolas"/>
                <a:cs typeface="Consolas"/>
                <a:sym typeface="Consolas"/>
              </a:rPr>
              <a:t>"wrap_content"</a:t>
            </a:r>
            <a:r>
              <a:rPr lang="en" sz="1800">
                <a:solidFill>
                  <a:srgbClr val="37474F"/>
                </a:solidFill>
                <a:latin typeface="Consolas"/>
                <a:ea typeface="Consolas"/>
                <a:cs typeface="Consolas"/>
                <a:sym typeface="Consolas"/>
              </a:rPr>
              <a:t> /&gt;</a:t>
            </a:r>
            <a:endParaRPr sz="1800">
              <a:solidFill>
                <a:srgbClr val="37474F"/>
              </a:solidFill>
              <a:latin typeface="Consolas"/>
              <a:ea typeface="Consolas"/>
              <a:cs typeface="Consolas"/>
              <a:sym typeface="Consolas"/>
            </a:endParaRPr>
          </a:p>
          <a:p>
            <a:pPr marL="0" lvl="0" indent="0" algn="l" rtl="0">
              <a:lnSpc>
                <a:spcPct val="100000"/>
              </a:lnSpc>
              <a:spcBef>
                <a:spcPts val="595"/>
              </a:spcBef>
              <a:spcAft>
                <a:spcPts val="0"/>
              </a:spcAft>
              <a:buClr>
                <a:schemeClr val="dk1"/>
              </a:buClr>
              <a:buSzPts val="1100"/>
              <a:buFont typeface="Arial"/>
              <a:buNone/>
            </a:pPr>
            <a:r>
              <a:rPr lang="en" sz="1800">
                <a:solidFill>
                  <a:srgbClr val="37474F"/>
                </a:solidFill>
                <a:latin typeface="Consolas"/>
                <a:ea typeface="Consolas"/>
                <a:cs typeface="Consolas"/>
                <a:sym typeface="Consolas"/>
              </a:rPr>
              <a:t>&lt;/FrameLayout&gt;</a:t>
            </a:r>
            <a:endParaRPr sz="1800">
              <a:solidFill>
                <a:schemeClr val="dk1"/>
              </a:solidFill>
              <a:latin typeface="Consolas"/>
              <a:ea typeface="Consolas"/>
              <a:cs typeface="Consolas"/>
              <a:sym typeface="Consola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65"/>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 a list adapter</a:t>
            </a:r>
            <a:endParaRPr/>
          </a:p>
        </p:txBody>
      </p:sp>
      <p:sp>
        <p:nvSpPr>
          <p:cNvPr id="533" name="Google Shape;533;p65"/>
          <p:cNvSpPr txBox="1">
            <a:spLocks noGrp="1"/>
          </p:cNvSpPr>
          <p:nvPr>
            <p:ph type="body" idx="1"/>
          </p:nvPr>
        </p:nvSpPr>
        <p:spPr>
          <a:xfrm>
            <a:off x="128750" y="1056175"/>
            <a:ext cx="8811900" cy="435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450">
                <a:solidFill>
                  <a:srgbClr val="3F51B5"/>
                </a:solidFill>
                <a:latin typeface="Consolas"/>
                <a:ea typeface="Consolas"/>
                <a:cs typeface="Consolas"/>
                <a:sym typeface="Consolas"/>
              </a:rPr>
              <a:t>class</a:t>
            </a:r>
            <a:r>
              <a:rPr lang="en" sz="1000">
                <a:solidFill>
                  <a:schemeClr val="dk1"/>
                </a:solidFill>
                <a:latin typeface="Consolas"/>
                <a:ea typeface="Consolas"/>
                <a:cs typeface="Consolas"/>
                <a:sym typeface="Consolas"/>
              </a:rPr>
              <a:t> </a:t>
            </a:r>
            <a:r>
              <a:rPr lang="en" sz="1450">
                <a:solidFill>
                  <a:schemeClr val="dk1"/>
                </a:solidFill>
                <a:latin typeface="Consolas"/>
                <a:ea typeface="Consolas"/>
                <a:cs typeface="Consolas"/>
                <a:sym typeface="Consolas"/>
              </a:rPr>
              <a:t>MyAdapter(</a:t>
            </a:r>
            <a:r>
              <a:rPr lang="en" sz="1450">
                <a:solidFill>
                  <a:srgbClr val="3F51B5"/>
                </a:solidFill>
                <a:latin typeface="Consolas"/>
                <a:ea typeface="Consolas"/>
                <a:cs typeface="Consolas"/>
                <a:sym typeface="Consolas"/>
              </a:rPr>
              <a:t>val</a:t>
            </a:r>
            <a:r>
              <a:rPr lang="en" sz="1000">
                <a:solidFill>
                  <a:srgbClr val="3F51B5"/>
                </a:solidFill>
                <a:latin typeface="Consolas"/>
                <a:ea typeface="Consolas"/>
                <a:cs typeface="Consolas"/>
                <a:sym typeface="Consolas"/>
              </a:rPr>
              <a:t> </a:t>
            </a:r>
            <a:r>
              <a:rPr lang="en" sz="1450">
                <a:solidFill>
                  <a:srgbClr val="3F51B5"/>
                </a:solidFill>
                <a:latin typeface="Consolas"/>
                <a:ea typeface="Consolas"/>
                <a:cs typeface="Consolas"/>
                <a:sym typeface="Consolas"/>
              </a:rPr>
              <a:t>data</a:t>
            </a:r>
            <a:r>
              <a:rPr lang="en" sz="1450">
                <a:solidFill>
                  <a:schemeClr val="dk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450">
                <a:solidFill>
                  <a:schemeClr val="dk1"/>
                </a:solidFill>
                <a:latin typeface="Consolas"/>
                <a:ea typeface="Consolas"/>
                <a:cs typeface="Consolas"/>
                <a:sym typeface="Consolas"/>
              </a:rPr>
              <a:t>List&lt;Int&gt;)</a:t>
            </a:r>
            <a:r>
              <a:rPr lang="en" sz="1000">
                <a:solidFill>
                  <a:schemeClr val="dk1"/>
                </a:solidFill>
                <a:latin typeface="Consolas"/>
                <a:ea typeface="Consolas"/>
                <a:cs typeface="Consolas"/>
                <a:sym typeface="Consolas"/>
              </a:rPr>
              <a:t> </a:t>
            </a:r>
            <a:r>
              <a:rPr lang="en" sz="1450">
                <a:solidFill>
                  <a:schemeClr val="dk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450" b="1">
                <a:solidFill>
                  <a:schemeClr val="dk1"/>
                </a:solidFill>
                <a:latin typeface="Consolas"/>
                <a:ea typeface="Consolas"/>
                <a:cs typeface="Consolas"/>
                <a:sym typeface="Consolas"/>
              </a:rPr>
              <a:t>RecyclerView.Adapter</a:t>
            </a:r>
            <a:r>
              <a:rPr lang="en" sz="1450">
                <a:solidFill>
                  <a:schemeClr val="dk1"/>
                </a:solidFill>
                <a:latin typeface="Consolas"/>
                <a:ea typeface="Consolas"/>
                <a:cs typeface="Consolas"/>
                <a:sym typeface="Consolas"/>
              </a:rPr>
              <a:t>&lt;MyAdapter.MyViewHolder&gt;()</a:t>
            </a:r>
            <a:r>
              <a:rPr lang="en" sz="1000">
                <a:solidFill>
                  <a:schemeClr val="dk1"/>
                </a:solidFill>
                <a:latin typeface="Consolas"/>
                <a:ea typeface="Consolas"/>
                <a:cs typeface="Consolas"/>
                <a:sym typeface="Consolas"/>
              </a:rPr>
              <a:t> </a:t>
            </a:r>
            <a:r>
              <a:rPr lang="en" sz="1450">
                <a:solidFill>
                  <a:schemeClr val="dk1"/>
                </a:solidFill>
                <a:latin typeface="Consolas"/>
                <a:ea typeface="Consolas"/>
                <a:cs typeface="Consolas"/>
                <a:sym typeface="Consolas"/>
              </a:rPr>
              <a:t>{</a:t>
            </a:r>
            <a:endParaRPr sz="1450">
              <a:latin typeface="Consolas"/>
              <a:ea typeface="Consolas"/>
              <a:cs typeface="Consolas"/>
              <a:sym typeface="Consolas"/>
            </a:endParaRPr>
          </a:p>
        </p:txBody>
      </p:sp>
      <p:sp>
        <p:nvSpPr>
          <p:cNvPr id="534" name="Google Shape;534;p65"/>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62</a:t>
            </a:fld>
            <a:endParaRPr/>
          </a:p>
        </p:txBody>
      </p:sp>
      <p:sp>
        <p:nvSpPr>
          <p:cNvPr id="535" name="Google Shape;535;p65"/>
          <p:cNvSpPr txBox="1">
            <a:spLocks noGrp="1"/>
          </p:cNvSpPr>
          <p:nvPr>
            <p:ph type="body" idx="1"/>
          </p:nvPr>
        </p:nvSpPr>
        <p:spPr>
          <a:xfrm>
            <a:off x="165922" y="1424400"/>
            <a:ext cx="9411900" cy="961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450">
                <a:solidFill>
                  <a:schemeClr val="dk1"/>
                </a:solidFill>
                <a:latin typeface="Consolas"/>
                <a:ea typeface="Consolas"/>
                <a:cs typeface="Consolas"/>
                <a:sym typeface="Consolas"/>
              </a:rPr>
              <a:t>   </a:t>
            </a:r>
            <a:r>
              <a:rPr lang="en" sz="1450">
                <a:solidFill>
                  <a:srgbClr val="3F51B5"/>
                </a:solidFill>
                <a:latin typeface="Consolas"/>
                <a:ea typeface="Consolas"/>
                <a:cs typeface="Consolas"/>
                <a:sym typeface="Consolas"/>
              </a:rPr>
              <a:t>class</a:t>
            </a:r>
            <a:r>
              <a:rPr lang="en" sz="1450">
                <a:solidFill>
                  <a:schemeClr val="dk1"/>
                </a:solidFill>
                <a:latin typeface="Consolas"/>
                <a:ea typeface="Consolas"/>
                <a:cs typeface="Consolas"/>
                <a:sym typeface="Consolas"/>
              </a:rPr>
              <a:t> MyViewHolder(</a:t>
            </a:r>
            <a:r>
              <a:rPr lang="en" sz="1450">
                <a:solidFill>
                  <a:srgbClr val="3F51B5"/>
                </a:solidFill>
                <a:latin typeface="Consolas"/>
                <a:ea typeface="Consolas"/>
                <a:cs typeface="Consolas"/>
                <a:sym typeface="Consolas"/>
              </a:rPr>
              <a:t>val</a:t>
            </a:r>
            <a:r>
              <a:rPr lang="en" sz="1450">
                <a:solidFill>
                  <a:schemeClr val="dk1"/>
                </a:solidFill>
                <a:latin typeface="Consolas"/>
                <a:ea typeface="Consolas"/>
                <a:cs typeface="Consolas"/>
                <a:sym typeface="Consolas"/>
              </a:rPr>
              <a:t> row: View)</a:t>
            </a:r>
            <a:r>
              <a:rPr lang="en" sz="1000">
                <a:solidFill>
                  <a:schemeClr val="dk1"/>
                </a:solidFill>
                <a:latin typeface="Consolas"/>
                <a:ea typeface="Consolas"/>
                <a:cs typeface="Consolas"/>
                <a:sym typeface="Consolas"/>
              </a:rPr>
              <a:t> </a:t>
            </a:r>
            <a:r>
              <a:rPr lang="en" sz="1450">
                <a:solidFill>
                  <a:schemeClr val="dk1"/>
                </a:solidFill>
                <a:latin typeface="Consolas"/>
                <a:ea typeface="Consolas"/>
                <a:cs typeface="Consolas"/>
                <a:sym typeface="Consolas"/>
              </a:rPr>
              <a:t>:</a:t>
            </a:r>
            <a:r>
              <a:rPr lang="en" sz="1000">
                <a:solidFill>
                  <a:schemeClr val="dk1"/>
                </a:solidFill>
                <a:latin typeface="Consolas"/>
                <a:ea typeface="Consolas"/>
                <a:cs typeface="Consolas"/>
                <a:sym typeface="Consolas"/>
              </a:rPr>
              <a:t> </a:t>
            </a:r>
            <a:r>
              <a:rPr lang="en" sz="1450" b="1">
                <a:solidFill>
                  <a:schemeClr val="dk1"/>
                </a:solidFill>
                <a:latin typeface="Consolas"/>
                <a:ea typeface="Consolas"/>
                <a:cs typeface="Consolas"/>
                <a:sym typeface="Consolas"/>
              </a:rPr>
              <a:t>RecyclerView.ViewHolder</a:t>
            </a:r>
            <a:r>
              <a:rPr lang="en" sz="1450">
                <a:solidFill>
                  <a:schemeClr val="dk1"/>
                </a:solidFill>
                <a:latin typeface="Consolas"/>
                <a:ea typeface="Consolas"/>
                <a:cs typeface="Consolas"/>
                <a:sym typeface="Consolas"/>
              </a:rPr>
              <a:t>(row) {</a:t>
            </a:r>
            <a:endParaRPr sz="1450">
              <a:solidFill>
                <a:schemeClr val="dk1"/>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450">
                <a:solidFill>
                  <a:schemeClr val="dk1"/>
                </a:solidFill>
                <a:latin typeface="Consolas"/>
                <a:ea typeface="Consolas"/>
                <a:cs typeface="Consolas"/>
                <a:sym typeface="Consolas"/>
              </a:rPr>
              <a:t>       </a:t>
            </a:r>
            <a:r>
              <a:rPr lang="en" sz="1450">
                <a:solidFill>
                  <a:srgbClr val="3F51B5"/>
                </a:solidFill>
                <a:latin typeface="Consolas"/>
                <a:ea typeface="Consolas"/>
                <a:cs typeface="Consolas"/>
                <a:sym typeface="Consolas"/>
              </a:rPr>
              <a:t>val</a:t>
            </a:r>
            <a:r>
              <a:rPr lang="en" sz="1450">
                <a:solidFill>
                  <a:schemeClr val="dk1"/>
                </a:solidFill>
                <a:latin typeface="Consolas"/>
                <a:ea typeface="Consolas"/>
                <a:cs typeface="Consolas"/>
                <a:sym typeface="Consolas"/>
              </a:rPr>
              <a:t> textView = row.findViewById&lt;TextView&gt;(R.id.number)</a:t>
            </a:r>
            <a:endParaRPr sz="1450">
              <a:solidFill>
                <a:schemeClr val="dk1"/>
              </a:solidFill>
              <a:latin typeface="Consolas"/>
              <a:ea typeface="Consolas"/>
              <a:cs typeface="Consolas"/>
              <a:sym typeface="Consolas"/>
            </a:endParaRPr>
          </a:p>
          <a:p>
            <a:pPr marL="0" lvl="0" indent="0" algn="l" rtl="0">
              <a:lnSpc>
                <a:spcPct val="100000"/>
              </a:lnSpc>
              <a:spcBef>
                <a:spcPts val="0"/>
              </a:spcBef>
              <a:spcAft>
                <a:spcPts val="600"/>
              </a:spcAft>
              <a:buClr>
                <a:schemeClr val="dk1"/>
              </a:buClr>
              <a:buSzPts val="1100"/>
              <a:buFont typeface="Arial"/>
              <a:buNone/>
            </a:pPr>
            <a:r>
              <a:rPr lang="en" sz="1450">
                <a:solidFill>
                  <a:schemeClr val="dk1"/>
                </a:solidFill>
                <a:latin typeface="Consolas"/>
                <a:ea typeface="Consolas"/>
                <a:cs typeface="Consolas"/>
                <a:sym typeface="Consolas"/>
              </a:rPr>
              <a:t>   }</a:t>
            </a:r>
            <a:endParaRPr sz="1450">
              <a:latin typeface="Consolas"/>
              <a:ea typeface="Consolas"/>
              <a:cs typeface="Consolas"/>
              <a:sym typeface="Consolas"/>
            </a:endParaRPr>
          </a:p>
        </p:txBody>
      </p:sp>
      <p:sp>
        <p:nvSpPr>
          <p:cNvPr id="536" name="Google Shape;536;p65"/>
          <p:cNvSpPr txBox="1">
            <a:spLocks noGrp="1"/>
          </p:cNvSpPr>
          <p:nvPr>
            <p:ph type="body" idx="1"/>
          </p:nvPr>
        </p:nvSpPr>
        <p:spPr>
          <a:xfrm>
            <a:off x="165922" y="2260875"/>
            <a:ext cx="9411900" cy="2320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50">
                <a:solidFill>
                  <a:schemeClr val="dk1"/>
                </a:solidFill>
                <a:latin typeface="Consolas"/>
                <a:ea typeface="Consolas"/>
                <a:cs typeface="Consolas"/>
                <a:sym typeface="Consolas"/>
              </a:rPr>
              <a:t>   </a:t>
            </a:r>
            <a:r>
              <a:rPr lang="en" sz="1500">
                <a:solidFill>
                  <a:srgbClr val="3F51B5"/>
                </a:solidFill>
                <a:latin typeface="Consolas"/>
                <a:ea typeface="Consolas"/>
                <a:cs typeface="Consolas"/>
                <a:sym typeface="Consolas"/>
              </a:rPr>
              <a:t>override</a:t>
            </a:r>
            <a:r>
              <a:rPr lang="en" sz="1500">
                <a:solidFill>
                  <a:srgbClr val="37474F"/>
                </a:solidFill>
                <a:latin typeface="Consolas"/>
                <a:ea typeface="Consolas"/>
                <a:cs typeface="Consolas"/>
                <a:sym typeface="Consolas"/>
              </a:rPr>
              <a:t> </a:t>
            </a:r>
            <a:r>
              <a:rPr lang="en" sz="1500">
                <a:solidFill>
                  <a:srgbClr val="3F51B5"/>
                </a:solidFill>
                <a:latin typeface="Consolas"/>
                <a:ea typeface="Consolas"/>
                <a:cs typeface="Consolas"/>
                <a:sym typeface="Consolas"/>
              </a:rPr>
              <a:t>fun</a:t>
            </a:r>
            <a:r>
              <a:rPr lang="en" sz="1500">
                <a:solidFill>
                  <a:srgbClr val="37474F"/>
                </a:solidFill>
                <a:latin typeface="Consolas"/>
                <a:ea typeface="Consolas"/>
                <a:cs typeface="Consolas"/>
                <a:sym typeface="Consolas"/>
              </a:rPr>
              <a:t> </a:t>
            </a:r>
            <a:r>
              <a:rPr lang="en" sz="1500" b="1">
                <a:solidFill>
                  <a:srgbClr val="37474F"/>
                </a:solidFill>
                <a:latin typeface="Consolas"/>
                <a:ea typeface="Consolas"/>
                <a:cs typeface="Consolas"/>
                <a:sym typeface="Consolas"/>
              </a:rPr>
              <a:t>onCreateViewHolder</a:t>
            </a:r>
            <a:r>
              <a:rPr lang="en" sz="1500">
                <a:solidFill>
                  <a:srgbClr val="37474F"/>
                </a:solidFill>
                <a:latin typeface="Consolas"/>
                <a:ea typeface="Consolas"/>
                <a:cs typeface="Consolas"/>
                <a:sym typeface="Consolas"/>
              </a:rPr>
              <a:t>(parent: ViewGroup, viewType: Int): MyViewHolder {</a:t>
            </a:r>
            <a:endParaRPr sz="1500">
              <a:solidFill>
                <a:srgbClr val="37474F"/>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500">
                <a:solidFill>
                  <a:srgbClr val="37474F"/>
                </a:solidFill>
                <a:latin typeface="Consolas"/>
                <a:ea typeface="Consolas"/>
                <a:cs typeface="Consolas"/>
                <a:sym typeface="Consolas"/>
              </a:rPr>
              <a:t>       </a:t>
            </a:r>
            <a:r>
              <a:rPr lang="en" sz="1500">
                <a:solidFill>
                  <a:srgbClr val="3F51B5"/>
                </a:solidFill>
                <a:latin typeface="Consolas"/>
                <a:ea typeface="Consolas"/>
                <a:cs typeface="Consolas"/>
                <a:sym typeface="Consolas"/>
              </a:rPr>
              <a:t>val</a:t>
            </a:r>
            <a:r>
              <a:rPr lang="en" sz="1500">
                <a:solidFill>
                  <a:srgbClr val="37474F"/>
                </a:solidFill>
                <a:latin typeface="Consolas"/>
                <a:ea typeface="Consolas"/>
                <a:cs typeface="Consolas"/>
                <a:sym typeface="Consolas"/>
              </a:rPr>
              <a:t> layout = LayoutInflater.from(parent.context).inflate(R.layout.item_view,</a:t>
            </a:r>
            <a:endParaRPr sz="1500">
              <a:solidFill>
                <a:srgbClr val="37474F"/>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500">
                <a:solidFill>
                  <a:srgbClr val="37474F"/>
                </a:solidFill>
                <a:latin typeface="Consolas"/>
                <a:ea typeface="Consolas"/>
                <a:cs typeface="Consolas"/>
                <a:sym typeface="Consolas"/>
              </a:rPr>
              <a:t>                    parent, </a:t>
            </a:r>
            <a:r>
              <a:rPr lang="en" sz="1500">
                <a:solidFill>
                  <a:srgbClr val="3F51B5"/>
                </a:solidFill>
                <a:latin typeface="Consolas"/>
                <a:ea typeface="Consolas"/>
                <a:cs typeface="Consolas"/>
                <a:sym typeface="Consolas"/>
              </a:rPr>
              <a:t>false</a:t>
            </a:r>
            <a:r>
              <a:rPr lang="en" sz="1500">
                <a:solidFill>
                  <a:srgbClr val="37474F"/>
                </a:solidFill>
                <a:latin typeface="Consolas"/>
                <a:ea typeface="Consolas"/>
                <a:cs typeface="Consolas"/>
                <a:sym typeface="Consolas"/>
              </a:rPr>
              <a:t>)</a:t>
            </a:r>
            <a:endParaRPr sz="1500">
              <a:solidFill>
                <a:srgbClr val="37474F"/>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500">
                <a:solidFill>
                  <a:srgbClr val="37474F"/>
                </a:solidFill>
                <a:latin typeface="Consolas"/>
                <a:ea typeface="Consolas"/>
                <a:cs typeface="Consolas"/>
                <a:sym typeface="Consolas"/>
              </a:rPr>
              <a:t>       </a:t>
            </a:r>
            <a:r>
              <a:rPr lang="en" sz="1500">
                <a:solidFill>
                  <a:srgbClr val="3F51B5"/>
                </a:solidFill>
                <a:latin typeface="Consolas"/>
                <a:ea typeface="Consolas"/>
                <a:cs typeface="Consolas"/>
                <a:sym typeface="Consolas"/>
              </a:rPr>
              <a:t>return</a:t>
            </a:r>
            <a:r>
              <a:rPr lang="en" sz="1500">
                <a:solidFill>
                  <a:srgbClr val="37474F"/>
                </a:solidFill>
                <a:latin typeface="Consolas"/>
                <a:ea typeface="Consolas"/>
                <a:cs typeface="Consolas"/>
                <a:sym typeface="Consolas"/>
              </a:rPr>
              <a:t> </a:t>
            </a:r>
            <a:r>
              <a:rPr lang="en" sz="1500" b="1">
                <a:solidFill>
                  <a:srgbClr val="37474F"/>
                </a:solidFill>
                <a:latin typeface="Consolas"/>
                <a:ea typeface="Consolas"/>
                <a:cs typeface="Consolas"/>
                <a:sym typeface="Consolas"/>
              </a:rPr>
              <a:t>MyViewHolder</a:t>
            </a:r>
            <a:r>
              <a:rPr lang="en" sz="1500">
                <a:solidFill>
                  <a:srgbClr val="37474F"/>
                </a:solidFill>
                <a:latin typeface="Consolas"/>
                <a:ea typeface="Consolas"/>
                <a:cs typeface="Consolas"/>
                <a:sym typeface="Consolas"/>
              </a:rPr>
              <a:t>(layout)</a:t>
            </a:r>
            <a:endParaRPr sz="1500">
              <a:solidFill>
                <a:srgbClr val="37474F"/>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500">
                <a:solidFill>
                  <a:srgbClr val="37474F"/>
                </a:solidFill>
                <a:latin typeface="Consolas"/>
                <a:ea typeface="Consolas"/>
                <a:cs typeface="Consolas"/>
                <a:sym typeface="Consolas"/>
              </a:rPr>
              <a:t>   }</a:t>
            </a:r>
            <a:endParaRPr sz="1500">
              <a:solidFill>
                <a:srgbClr val="37474F"/>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500">
                <a:solidFill>
                  <a:srgbClr val="37474F"/>
                </a:solidFill>
                <a:latin typeface="Consolas"/>
                <a:ea typeface="Consolas"/>
                <a:cs typeface="Consolas"/>
                <a:sym typeface="Consolas"/>
              </a:rPr>
              <a:t>   </a:t>
            </a:r>
            <a:r>
              <a:rPr lang="en" sz="1500">
                <a:solidFill>
                  <a:srgbClr val="3F51B5"/>
                </a:solidFill>
                <a:latin typeface="Consolas"/>
                <a:ea typeface="Consolas"/>
                <a:cs typeface="Consolas"/>
                <a:sym typeface="Consolas"/>
              </a:rPr>
              <a:t>override</a:t>
            </a:r>
            <a:r>
              <a:rPr lang="en" sz="1500">
                <a:solidFill>
                  <a:srgbClr val="37474F"/>
                </a:solidFill>
                <a:latin typeface="Consolas"/>
                <a:ea typeface="Consolas"/>
                <a:cs typeface="Consolas"/>
                <a:sym typeface="Consolas"/>
              </a:rPr>
              <a:t> </a:t>
            </a:r>
            <a:r>
              <a:rPr lang="en" sz="1500">
                <a:solidFill>
                  <a:srgbClr val="3F51B5"/>
                </a:solidFill>
                <a:latin typeface="Consolas"/>
                <a:ea typeface="Consolas"/>
                <a:cs typeface="Consolas"/>
                <a:sym typeface="Consolas"/>
              </a:rPr>
              <a:t>fun</a:t>
            </a:r>
            <a:r>
              <a:rPr lang="en" sz="1500">
                <a:solidFill>
                  <a:srgbClr val="37474F"/>
                </a:solidFill>
                <a:latin typeface="Consolas"/>
                <a:ea typeface="Consolas"/>
                <a:cs typeface="Consolas"/>
                <a:sym typeface="Consolas"/>
              </a:rPr>
              <a:t> </a:t>
            </a:r>
            <a:r>
              <a:rPr lang="en" sz="1500" b="1">
                <a:solidFill>
                  <a:srgbClr val="37474F"/>
                </a:solidFill>
                <a:latin typeface="Consolas"/>
                <a:ea typeface="Consolas"/>
                <a:cs typeface="Consolas"/>
                <a:sym typeface="Consolas"/>
              </a:rPr>
              <a:t>onBindViewHolder</a:t>
            </a:r>
            <a:r>
              <a:rPr lang="en" sz="1500">
                <a:solidFill>
                  <a:srgbClr val="37474F"/>
                </a:solidFill>
                <a:latin typeface="Consolas"/>
                <a:ea typeface="Consolas"/>
                <a:cs typeface="Consolas"/>
                <a:sym typeface="Consolas"/>
              </a:rPr>
              <a:t>(holder: MyViewHolder, position: Int) {</a:t>
            </a:r>
            <a:endParaRPr sz="1500">
              <a:solidFill>
                <a:srgbClr val="37474F"/>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500">
                <a:solidFill>
                  <a:srgbClr val="37474F"/>
                </a:solidFill>
                <a:latin typeface="Consolas"/>
                <a:ea typeface="Consolas"/>
                <a:cs typeface="Consolas"/>
                <a:sym typeface="Consolas"/>
              </a:rPr>
              <a:t>       holder.textView.text = </a:t>
            </a:r>
            <a:r>
              <a:rPr lang="en" sz="1500">
                <a:solidFill>
                  <a:srgbClr val="3F51B5"/>
                </a:solidFill>
                <a:latin typeface="Consolas"/>
                <a:ea typeface="Consolas"/>
                <a:cs typeface="Consolas"/>
                <a:sym typeface="Consolas"/>
              </a:rPr>
              <a:t>data</a:t>
            </a:r>
            <a:r>
              <a:rPr lang="en" sz="1500">
                <a:solidFill>
                  <a:srgbClr val="37474F"/>
                </a:solidFill>
                <a:latin typeface="Consolas"/>
                <a:ea typeface="Consolas"/>
                <a:cs typeface="Consolas"/>
                <a:sym typeface="Consolas"/>
              </a:rPr>
              <a:t>.get(position).toString()</a:t>
            </a:r>
            <a:endParaRPr sz="1500">
              <a:solidFill>
                <a:srgbClr val="37474F"/>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500">
                <a:solidFill>
                  <a:srgbClr val="37474F"/>
                </a:solidFill>
                <a:latin typeface="Consolas"/>
                <a:ea typeface="Consolas"/>
                <a:cs typeface="Consolas"/>
                <a:sym typeface="Consolas"/>
              </a:rPr>
              <a:t>   }</a:t>
            </a:r>
            <a:endParaRPr sz="1500">
              <a:solidFill>
                <a:srgbClr val="37474F"/>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r>
              <a:rPr lang="en" sz="1500">
                <a:solidFill>
                  <a:srgbClr val="37474F"/>
                </a:solidFill>
                <a:latin typeface="Consolas"/>
                <a:ea typeface="Consolas"/>
                <a:cs typeface="Consolas"/>
                <a:sym typeface="Consolas"/>
              </a:rPr>
              <a:t>   </a:t>
            </a:r>
            <a:r>
              <a:rPr lang="en" sz="1500">
                <a:solidFill>
                  <a:srgbClr val="3F51B5"/>
                </a:solidFill>
                <a:latin typeface="Consolas"/>
                <a:ea typeface="Consolas"/>
                <a:cs typeface="Consolas"/>
                <a:sym typeface="Consolas"/>
              </a:rPr>
              <a:t>override</a:t>
            </a:r>
            <a:r>
              <a:rPr lang="en" sz="1500">
                <a:solidFill>
                  <a:srgbClr val="37474F"/>
                </a:solidFill>
                <a:latin typeface="Consolas"/>
                <a:ea typeface="Consolas"/>
                <a:cs typeface="Consolas"/>
                <a:sym typeface="Consolas"/>
              </a:rPr>
              <a:t> </a:t>
            </a:r>
            <a:r>
              <a:rPr lang="en" sz="1500">
                <a:solidFill>
                  <a:srgbClr val="3F51B5"/>
                </a:solidFill>
                <a:latin typeface="Consolas"/>
                <a:ea typeface="Consolas"/>
                <a:cs typeface="Consolas"/>
                <a:sym typeface="Consolas"/>
              </a:rPr>
              <a:t>fun</a:t>
            </a:r>
            <a:r>
              <a:rPr lang="en" sz="1500">
                <a:solidFill>
                  <a:srgbClr val="37474F"/>
                </a:solidFill>
                <a:latin typeface="Consolas"/>
                <a:ea typeface="Consolas"/>
                <a:cs typeface="Consolas"/>
                <a:sym typeface="Consolas"/>
              </a:rPr>
              <a:t> </a:t>
            </a:r>
            <a:r>
              <a:rPr lang="en" sz="1500" b="1">
                <a:solidFill>
                  <a:srgbClr val="37474F"/>
                </a:solidFill>
                <a:latin typeface="Consolas"/>
                <a:ea typeface="Consolas"/>
                <a:cs typeface="Consolas"/>
                <a:sym typeface="Consolas"/>
              </a:rPr>
              <a:t>getItemCount</a:t>
            </a:r>
            <a:r>
              <a:rPr lang="en" sz="1500">
                <a:solidFill>
                  <a:srgbClr val="37474F"/>
                </a:solidFill>
                <a:latin typeface="Consolas"/>
                <a:ea typeface="Consolas"/>
                <a:cs typeface="Consolas"/>
                <a:sym typeface="Consolas"/>
              </a:rPr>
              <a:t>(): Int = </a:t>
            </a:r>
            <a:r>
              <a:rPr lang="en" sz="1500">
                <a:solidFill>
                  <a:srgbClr val="3F51B5"/>
                </a:solidFill>
                <a:latin typeface="Consolas"/>
                <a:ea typeface="Consolas"/>
                <a:cs typeface="Consolas"/>
                <a:sym typeface="Consolas"/>
              </a:rPr>
              <a:t>data</a:t>
            </a:r>
            <a:r>
              <a:rPr lang="en" sz="1500">
                <a:solidFill>
                  <a:srgbClr val="37474F"/>
                </a:solidFill>
                <a:latin typeface="Consolas"/>
                <a:ea typeface="Consolas"/>
                <a:cs typeface="Consolas"/>
                <a:sym typeface="Consolas"/>
              </a:rPr>
              <a:t>.size</a:t>
            </a:r>
            <a:endParaRPr sz="1500">
              <a:solidFill>
                <a:srgbClr val="37474F"/>
              </a:solidFill>
              <a:latin typeface="Consolas"/>
              <a:ea typeface="Consolas"/>
              <a:cs typeface="Consolas"/>
              <a:sym typeface="Consolas"/>
            </a:endParaRPr>
          </a:p>
          <a:p>
            <a:pPr marL="0" lvl="0" indent="0" algn="l" rtl="0">
              <a:lnSpc>
                <a:spcPct val="100000"/>
              </a:lnSpc>
              <a:spcBef>
                <a:spcPts val="0"/>
              </a:spcBef>
              <a:spcAft>
                <a:spcPts val="0"/>
              </a:spcAft>
              <a:buClr>
                <a:schemeClr val="dk1"/>
              </a:buClr>
              <a:buSzPts val="1100"/>
              <a:buFont typeface="Arial"/>
              <a:buNone/>
            </a:pPr>
            <a:endParaRPr sz="1150">
              <a:solidFill>
                <a:schemeClr val="dk1"/>
              </a:solidFill>
              <a:latin typeface="Consolas"/>
              <a:ea typeface="Consolas"/>
              <a:cs typeface="Consolas"/>
              <a:sym typeface="Consola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5"/>
                                        </p:tgtEl>
                                        <p:attrNameLst>
                                          <p:attrName>style.visibility</p:attrName>
                                        </p:attrNameLst>
                                      </p:cBhvr>
                                      <p:to>
                                        <p:strVal val="visible"/>
                                      </p:to>
                                    </p:set>
                                    <p:animEffect transition="in" filter="fade">
                                      <p:cBhvr>
                                        <p:cTn id="7" dur="1000"/>
                                        <p:tgtEl>
                                          <p:spTgt spid="5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6"/>
                                        </p:tgtEl>
                                        <p:attrNameLst>
                                          <p:attrName>style.visibility</p:attrName>
                                        </p:attrNameLst>
                                      </p:cBhvr>
                                      <p:to>
                                        <p:strVal val="visible"/>
                                      </p:to>
                                    </p:set>
                                    <p:animEffect transition="in" filter="fade">
                                      <p:cBhvr>
                                        <p:cTn id="12" dur="1000"/>
                                        <p:tgtEl>
                                          <p:spTgt spid="5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66"/>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Set the adapter on the RecyclerView</a:t>
            </a:r>
            <a:endParaRPr/>
          </a:p>
        </p:txBody>
      </p:sp>
      <p:sp>
        <p:nvSpPr>
          <p:cNvPr id="542" name="Google Shape;542;p66"/>
          <p:cNvSpPr txBox="1">
            <a:spLocks noGrp="1"/>
          </p:cNvSpPr>
          <p:nvPr>
            <p:ph type="body" idx="1"/>
          </p:nvPr>
        </p:nvSpPr>
        <p:spPr>
          <a:xfrm>
            <a:off x="327300" y="1163800"/>
            <a:ext cx="8520600" cy="4737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sz="1800"/>
              <a:t>In</a:t>
            </a:r>
            <a:r>
              <a:rPr lang="en" sz="1800" b="1"/>
              <a:t> </a:t>
            </a:r>
            <a:r>
              <a:rPr lang="en" sz="1800">
                <a:latin typeface="Courier New"/>
                <a:ea typeface="Courier New"/>
                <a:cs typeface="Courier New"/>
                <a:sym typeface="Courier New"/>
              </a:rPr>
              <a:t>MainActivity.kt</a:t>
            </a:r>
            <a:r>
              <a:rPr lang="en" sz="1800"/>
              <a:t>:</a:t>
            </a:r>
            <a:endParaRPr sz="1800"/>
          </a:p>
        </p:txBody>
      </p:sp>
      <p:sp>
        <p:nvSpPr>
          <p:cNvPr id="543" name="Google Shape;543;p66"/>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63</a:t>
            </a:fld>
            <a:endParaRPr/>
          </a:p>
        </p:txBody>
      </p:sp>
      <p:sp>
        <p:nvSpPr>
          <p:cNvPr id="544" name="Google Shape;544;p66"/>
          <p:cNvSpPr txBox="1"/>
          <p:nvPr/>
        </p:nvSpPr>
        <p:spPr>
          <a:xfrm>
            <a:off x="342900" y="1655800"/>
            <a:ext cx="8489400" cy="266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3F51B5"/>
                </a:solidFill>
                <a:latin typeface="Roboto Mono"/>
                <a:ea typeface="Roboto Mono"/>
                <a:cs typeface="Roboto Mono"/>
                <a:sym typeface="Roboto Mono"/>
              </a:rPr>
              <a:t>override</a:t>
            </a:r>
            <a:r>
              <a:rPr lang="en" sz="1800">
                <a:solidFill>
                  <a:srgbClr val="37474F"/>
                </a:solidFill>
                <a:latin typeface="Roboto Mono"/>
                <a:ea typeface="Roboto Mono"/>
                <a:cs typeface="Roboto Mono"/>
                <a:sym typeface="Roboto Mono"/>
              </a:rPr>
              <a:t> </a:t>
            </a:r>
            <a:r>
              <a:rPr lang="en" sz="1800">
                <a:solidFill>
                  <a:srgbClr val="3F51B5"/>
                </a:solidFill>
                <a:latin typeface="Roboto Mono"/>
                <a:ea typeface="Roboto Mono"/>
                <a:cs typeface="Roboto Mono"/>
                <a:sym typeface="Roboto Mono"/>
              </a:rPr>
              <a:t>fun</a:t>
            </a:r>
            <a:r>
              <a:rPr lang="en" sz="1800">
                <a:solidFill>
                  <a:srgbClr val="37474F"/>
                </a:solidFill>
                <a:latin typeface="Roboto Mono"/>
                <a:ea typeface="Roboto Mono"/>
                <a:cs typeface="Roboto Mono"/>
                <a:sym typeface="Roboto Mono"/>
              </a:rPr>
              <a:t> onCreate(savedInstanceState: Bundle?) {</a:t>
            </a:r>
            <a:endParaRPr sz="18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en" sz="1800">
                <a:solidFill>
                  <a:srgbClr val="37474F"/>
                </a:solidFill>
                <a:latin typeface="Roboto Mono"/>
                <a:ea typeface="Roboto Mono"/>
                <a:cs typeface="Roboto Mono"/>
                <a:sym typeface="Roboto Mono"/>
              </a:rPr>
              <a:t>    </a:t>
            </a:r>
            <a:r>
              <a:rPr lang="en" sz="1800">
                <a:solidFill>
                  <a:srgbClr val="3F51B5"/>
                </a:solidFill>
                <a:latin typeface="Roboto Mono"/>
                <a:ea typeface="Roboto Mono"/>
                <a:cs typeface="Roboto Mono"/>
                <a:sym typeface="Roboto Mono"/>
              </a:rPr>
              <a:t>super</a:t>
            </a:r>
            <a:r>
              <a:rPr lang="en" sz="1800">
                <a:solidFill>
                  <a:srgbClr val="37474F"/>
                </a:solidFill>
                <a:latin typeface="Roboto Mono"/>
                <a:ea typeface="Roboto Mono"/>
                <a:cs typeface="Roboto Mono"/>
                <a:sym typeface="Roboto Mono"/>
              </a:rPr>
              <a:t>.onCreate(savedInstanceState)</a:t>
            </a:r>
            <a:endParaRPr sz="18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en" sz="1800">
                <a:solidFill>
                  <a:srgbClr val="37474F"/>
                </a:solidFill>
                <a:latin typeface="Roboto Mono"/>
                <a:ea typeface="Roboto Mono"/>
                <a:cs typeface="Roboto Mono"/>
                <a:sym typeface="Roboto Mono"/>
              </a:rPr>
              <a:t>    setContentView(R.layout.activity_main)</a:t>
            </a:r>
            <a:endParaRPr sz="1800">
              <a:solidFill>
                <a:srgbClr val="37474F"/>
              </a:solidFill>
              <a:latin typeface="Roboto Mono"/>
              <a:ea typeface="Roboto Mono"/>
              <a:cs typeface="Roboto Mono"/>
              <a:sym typeface="Roboto Mono"/>
            </a:endParaRPr>
          </a:p>
          <a:p>
            <a:pPr marL="0" lvl="0" indent="0" algn="l" rtl="0">
              <a:spcBef>
                <a:spcPts val="0"/>
              </a:spcBef>
              <a:spcAft>
                <a:spcPts val="0"/>
              </a:spcAft>
              <a:buNone/>
            </a:pPr>
            <a:endParaRPr sz="18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en" sz="1800">
                <a:solidFill>
                  <a:srgbClr val="37474F"/>
                </a:solidFill>
                <a:latin typeface="Roboto Mono"/>
                <a:ea typeface="Roboto Mono"/>
                <a:cs typeface="Roboto Mono"/>
                <a:sym typeface="Roboto Mono"/>
              </a:rPr>
              <a:t>    </a:t>
            </a:r>
            <a:r>
              <a:rPr lang="en" sz="1800">
                <a:solidFill>
                  <a:srgbClr val="3F51B5"/>
                </a:solidFill>
                <a:latin typeface="Roboto Mono"/>
                <a:ea typeface="Roboto Mono"/>
                <a:cs typeface="Roboto Mono"/>
                <a:sym typeface="Roboto Mono"/>
              </a:rPr>
              <a:t>val</a:t>
            </a:r>
            <a:r>
              <a:rPr lang="en" sz="1800">
                <a:solidFill>
                  <a:srgbClr val="37474F"/>
                </a:solidFill>
                <a:latin typeface="Roboto Mono"/>
                <a:ea typeface="Roboto Mono"/>
                <a:cs typeface="Roboto Mono"/>
                <a:sym typeface="Roboto Mono"/>
              </a:rPr>
              <a:t> rv: RecyclerView = findViewById(R.id.rv)</a:t>
            </a:r>
            <a:endParaRPr sz="18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en" sz="1800">
                <a:solidFill>
                  <a:srgbClr val="37474F"/>
                </a:solidFill>
                <a:latin typeface="Roboto Mono"/>
                <a:ea typeface="Roboto Mono"/>
                <a:cs typeface="Roboto Mono"/>
                <a:sym typeface="Roboto Mono"/>
              </a:rPr>
              <a:t>    rv.layoutManager = LinearLayoutManager(</a:t>
            </a:r>
            <a:r>
              <a:rPr lang="en" sz="1800">
                <a:solidFill>
                  <a:srgbClr val="3F51B5"/>
                </a:solidFill>
                <a:latin typeface="Roboto Mono"/>
                <a:ea typeface="Roboto Mono"/>
                <a:cs typeface="Roboto Mono"/>
                <a:sym typeface="Roboto Mono"/>
              </a:rPr>
              <a:t>this</a:t>
            </a:r>
            <a:r>
              <a:rPr lang="en" sz="1800">
                <a:solidFill>
                  <a:srgbClr val="37474F"/>
                </a:solidFill>
                <a:latin typeface="Roboto Mono"/>
                <a:ea typeface="Roboto Mono"/>
                <a:cs typeface="Roboto Mono"/>
                <a:sym typeface="Roboto Mono"/>
              </a:rPr>
              <a:t>)</a:t>
            </a:r>
            <a:endParaRPr sz="1800">
              <a:solidFill>
                <a:srgbClr val="37474F"/>
              </a:solidFill>
              <a:latin typeface="Roboto Mono"/>
              <a:ea typeface="Roboto Mono"/>
              <a:cs typeface="Roboto Mono"/>
              <a:sym typeface="Roboto Mono"/>
            </a:endParaRPr>
          </a:p>
          <a:p>
            <a:pPr marL="0" lvl="0" indent="0" algn="l" rtl="0">
              <a:spcBef>
                <a:spcPts val="0"/>
              </a:spcBef>
              <a:spcAft>
                <a:spcPts val="0"/>
              </a:spcAft>
              <a:buNone/>
            </a:pPr>
            <a:endParaRPr sz="1800">
              <a:solidFill>
                <a:srgbClr val="37474F"/>
              </a:solidFill>
              <a:latin typeface="Roboto Mono"/>
              <a:ea typeface="Roboto Mono"/>
              <a:cs typeface="Roboto Mono"/>
              <a:sym typeface="Roboto Mono"/>
            </a:endParaRPr>
          </a:p>
          <a:p>
            <a:pPr marL="0" lvl="0" indent="0" algn="l" rtl="0">
              <a:spcBef>
                <a:spcPts val="0"/>
              </a:spcBef>
              <a:spcAft>
                <a:spcPts val="0"/>
              </a:spcAft>
              <a:buNone/>
            </a:pPr>
            <a:r>
              <a:rPr lang="en" sz="1800">
                <a:solidFill>
                  <a:srgbClr val="37474F"/>
                </a:solidFill>
                <a:latin typeface="Roboto Mono"/>
                <a:ea typeface="Roboto Mono"/>
                <a:cs typeface="Roboto Mono"/>
                <a:sym typeface="Roboto Mono"/>
              </a:rPr>
              <a:t>    </a:t>
            </a:r>
            <a:r>
              <a:rPr lang="en" sz="1800" b="1">
                <a:solidFill>
                  <a:srgbClr val="37474F"/>
                </a:solidFill>
                <a:latin typeface="Roboto Mono"/>
                <a:ea typeface="Roboto Mono"/>
                <a:cs typeface="Roboto Mono"/>
                <a:sym typeface="Roboto Mono"/>
              </a:rPr>
              <a:t>rv.adapter</a:t>
            </a:r>
            <a:r>
              <a:rPr lang="en" sz="1800">
                <a:solidFill>
                  <a:srgbClr val="37474F"/>
                </a:solidFill>
                <a:latin typeface="Roboto Mono"/>
                <a:ea typeface="Roboto Mono"/>
                <a:cs typeface="Roboto Mono"/>
                <a:sym typeface="Roboto Mono"/>
              </a:rPr>
              <a:t> = MyAdapter(IntRange(</a:t>
            </a:r>
            <a:r>
              <a:rPr lang="en" sz="1800">
                <a:solidFill>
                  <a:srgbClr val="C53929"/>
                </a:solidFill>
                <a:latin typeface="Roboto Mono"/>
                <a:ea typeface="Roboto Mono"/>
                <a:cs typeface="Roboto Mono"/>
                <a:sym typeface="Roboto Mono"/>
              </a:rPr>
              <a:t>0</a:t>
            </a:r>
            <a:r>
              <a:rPr lang="en" sz="1800">
                <a:solidFill>
                  <a:srgbClr val="37474F"/>
                </a:solidFill>
                <a:latin typeface="Roboto Mono"/>
                <a:ea typeface="Roboto Mono"/>
                <a:cs typeface="Roboto Mono"/>
                <a:sym typeface="Roboto Mono"/>
              </a:rPr>
              <a:t>, </a:t>
            </a:r>
            <a:r>
              <a:rPr lang="en" sz="1800">
                <a:solidFill>
                  <a:srgbClr val="C53929"/>
                </a:solidFill>
                <a:latin typeface="Roboto Mono"/>
                <a:ea typeface="Roboto Mono"/>
                <a:cs typeface="Roboto Mono"/>
                <a:sym typeface="Roboto Mono"/>
              </a:rPr>
              <a:t>100</a:t>
            </a:r>
            <a:r>
              <a:rPr lang="en" sz="1800">
                <a:solidFill>
                  <a:srgbClr val="37474F"/>
                </a:solidFill>
                <a:latin typeface="Roboto Mono"/>
                <a:ea typeface="Roboto Mono"/>
                <a:cs typeface="Roboto Mono"/>
                <a:sym typeface="Roboto Mono"/>
              </a:rPr>
              <a:t>).toList())</a:t>
            </a:r>
            <a:endParaRPr sz="180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Clr>
                <a:schemeClr val="dk1"/>
              </a:buClr>
              <a:buSzPts val="1100"/>
              <a:buFont typeface="Arial"/>
              <a:buNone/>
            </a:pPr>
            <a:r>
              <a:rPr lang="en" sz="1800">
                <a:solidFill>
                  <a:srgbClr val="37474F"/>
                </a:solidFill>
                <a:latin typeface="Roboto Mono"/>
                <a:ea typeface="Roboto Mono"/>
                <a:cs typeface="Roboto Mono"/>
                <a:sym typeface="Roboto Mono"/>
              </a:rPr>
              <a:t>}</a:t>
            </a:r>
            <a:endParaRPr sz="1800">
              <a:solidFill>
                <a:srgbClr val="37474F"/>
              </a:solidFill>
              <a:latin typeface="Roboto Mono"/>
              <a:ea typeface="Roboto Mono"/>
              <a:cs typeface="Roboto Mono"/>
              <a:sym typeface="Roboto Mono"/>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67"/>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64</a:t>
            </a:fld>
            <a:endParaRPr/>
          </a:p>
        </p:txBody>
      </p:sp>
      <p:sp>
        <p:nvSpPr>
          <p:cNvPr id="550" name="Google Shape;550;p67"/>
          <p:cNvSpPr txBox="1"/>
          <p:nvPr/>
        </p:nvSpPr>
        <p:spPr>
          <a:xfrm>
            <a:off x="311700" y="0"/>
            <a:ext cx="8520600" cy="467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200" b="1">
                <a:solidFill>
                  <a:srgbClr val="FAFAFA"/>
                </a:solidFill>
                <a:latin typeface="Roboto"/>
                <a:ea typeface="Roboto"/>
                <a:cs typeface="Roboto"/>
                <a:sym typeface="Roboto"/>
              </a:rPr>
              <a:t>Summary</a:t>
            </a:r>
            <a:endParaRPr sz="5200" b="1">
              <a:solidFill>
                <a:srgbClr val="FAFAFA"/>
              </a:solidFill>
              <a:latin typeface="Roboto"/>
              <a:ea typeface="Roboto"/>
              <a:cs typeface="Roboto"/>
              <a:sym typeface="Roboto"/>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68"/>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Summary</a:t>
            </a:r>
            <a:endParaRPr/>
          </a:p>
        </p:txBody>
      </p:sp>
      <p:sp>
        <p:nvSpPr>
          <p:cNvPr id="556" name="Google Shape;556;p68"/>
          <p:cNvSpPr txBox="1">
            <a:spLocks noGrp="1"/>
          </p:cNvSpPr>
          <p:nvPr>
            <p:ph type="body" idx="1"/>
          </p:nvPr>
        </p:nvSpPr>
        <p:spPr>
          <a:xfrm>
            <a:off x="311700" y="1244275"/>
            <a:ext cx="8520600" cy="319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In Lesson 5, you learned how to:</a:t>
            </a:r>
            <a:endParaRPr sz="2000"/>
          </a:p>
          <a:p>
            <a:pPr marL="457200" lvl="0" indent="-355600" algn="l" rtl="0">
              <a:spcBef>
                <a:spcPts val="600"/>
              </a:spcBef>
              <a:spcAft>
                <a:spcPts val="0"/>
              </a:spcAft>
              <a:buClr>
                <a:srgbClr val="1C4587"/>
              </a:buClr>
              <a:buSzPts val="2000"/>
              <a:buChar char="●"/>
            </a:pPr>
            <a:r>
              <a:rPr lang="en" sz="2000">
                <a:solidFill>
                  <a:srgbClr val="1C4587"/>
                </a:solidFill>
                <a:uFill>
                  <a:noFill/>
                </a:uFill>
                <a:hlinkClick r:id="rId3" action="ppaction://hlinksldjump">
                  <a:extLst>
                    <a:ext uri="{A12FA001-AC4F-418D-AE19-62706E023703}">
                      <ahyp:hlinkClr xmlns:ahyp="http://schemas.microsoft.com/office/drawing/2018/hyperlinkcolor" val="tx"/>
                    </a:ext>
                  </a:extLst>
                </a:hlinkClick>
              </a:rPr>
              <a:t>Specify lengths in dp for your layout</a:t>
            </a:r>
            <a:endParaRPr sz="2000">
              <a:solidFill>
                <a:srgbClr val="1C4587"/>
              </a:solidFill>
            </a:endParaRPr>
          </a:p>
          <a:p>
            <a:pPr marL="457200" lvl="0" indent="-355600" algn="l" rtl="0">
              <a:spcBef>
                <a:spcPts val="600"/>
              </a:spcBef>
              <a:spcAft>
                <a:spcPts val="0"/>
              </a:spcAft>
              <a:buClr>
                <a:srgbClr val="1C4587"/>
              </a:buClr>
              <a:buSzPts val="2000"/>
              <a:buChar char="●"/>
            </a:pPr>
            <a:r>
              <a:rPr lang="en" sz="2000">
                <a:solidFill>
                  <a:srgbClr val="1C4587"/>
                </a:solidFill>
                <a:uFill>
                  <a:noFill/>
                </a:uFill>
                <a:hlinkClick r:id="rId4" action="ppaction://hlinksldjump">
                  <a:extLst>
                    <a:ext uri="{A12FA001-AC4F-418D-AE19-62706E023703}">
                      <ahyp:hlinkClr xmlns:ahyp="http://schemas.microsoft.com/office/drawing/2018/hyperlinkcolor" val="tx"/>
                    </a:ext>
                  </a:extLst>
                </a:hlinkClick>
              </a:rPr>
              <a:t>Work with screen densities for different Android devices</a:t>
            </a:r>
            <a:endParaRPr sz="2000">
              <a:solidFill>
                <a:srgbClr val="1C4587"/>
              </a:solidFill>
            </a:endParaRPr>
          </a:p>
          <a:p>
            <a:pPr marL="457200" lvl="0" indent="-355600" algn="l" rtl="0">
              <a:spcBef>
                <a:spcPts val="600"/>
              </a:spcBef>
              <a:spcAft>
                <a:spcPts val="0"/>
              </a:spcAft>
              <a:buClr>
                <a:srgbClr val="1C4587"/>
              </a:buClr>
              <a:buSzPts val="2000"/>
              <a:buChar char="●"/>
            </a:pPr>
            <a:r>
              <a:rPr lang="en" sz="2000">
                <a:solidFill>
                  <a:srgbClr val="1C4587"/>
                </a:solidFill>
                <a:uFill>
                  <a:noFill/>
                </a:uFill>
                <a:hlinkClick r:id="rId5" action="ppaction://hlinksldjump">
                  <a:extLst>
                    <a:ext uri="{A12FA001-AC4F-418D-AE19-62706E023703}">
                      <ahyp:hlinkClr xmlns:ahyp="http://schemas.microsoft.com/office/drawing/2018/hyperlinkcolor" val="tx"/>
                    </a:ext>
                  </a:extLst>
                </a:hlinkClick>
              </a:rPr>
              <a:t>Render Views to the screen of your app</a:t>
            </a:r>
            <a:r>
              <a:rPr lang="en" sz="2000">
                <a:solidFill>
                  <a:srgbClr val="1C4587"/>
                </a:solidFill>
              </a:rPr>
              <a:t> </a:t>
            </a:r>
            <a:endParaRPr sz="2000">
              <a:solidFill>
                <a:srgbClr val="1C4587"/>
              </a:solidFill>
            </a:endParaRPr>
          </a:p>
          <a:p>
            <a:pPr marL="457200" lvl="0" indent="-355600" algn="l" rtl="0">
              <a:spcBef>
                <a:spcPts val="600"/>
              </a:spcBef>
              <a:spcAft>
                <a:spcPts val="0"/>
              </a:spcAft>
              <a:buClr>
                <a:srgbClr val="1C4587"/>
              </a:buClr>
              <a:buSzPts val="2000"/>
              <a:buChar char="●"/>
            </a:pPr>
            <a:r>
              <a:rPr lang="en" sz="2000">
                <a:solidFill>
                  <a:srgbClr val="1C4587"/>
                </a:solidFill>
                <a:uFill>
                  <a:noFill/>
                </a:uFill>
                <a:hlinkClick r:id="rId6" action="ppaction://hlinksldjump">
                  <a:extLst>
                    <a:ext uri="{A12FA001-AC4F-418D-AE19-62706E023703}">
                      <ahyp:hlinkClr xmlns:ahyp="http://schemas.microsoft.com/office/drawing/2018/hyperlinkcolor" val="tx"/>
                    </a:ext>
                  </a:extLst>
                </a:hlinkClick>
              </a:rPr>
              <a:t>Layout views within a ConstraintLayout using constraints</a:t>
            </a:r>
            <a:endParaRPr sz="2000">
              <a:solidFill>
                <a:srgbClr val="1C4587"/>
              </a:solidFill>
            </a:endParaRPr>
          </a:p>
          <a:p>
            <a:pPr marL="457200" lvl="0" indent="-355600" algn="l" rtl="0">
              <a:spcBef>
                <a:spcPts val="600"/>
              </a:spcBef>
              <a:spcAft>
                <a:spcPts val="0"/>
              </a:spcAft>
              <a:buClr>
                <a:srgbClr val="1C4587"/>
              </a:buClr>
              <a:buSzPts val="2000"/>
              <a:buChar char="●"/>
            </a:pPr>
            <a:r>
              <a:rPr lang="en" sz="2000">
                <a:solidFill>
                  <a:srgbClr val="1C4587"/>
                </a:solidFill>
                <a:uFill>
                  <a:noFill/>
                </a:uFill>
                <a:hlinkClick r:id="rId7" action="ppaction://hlinksldjump">
                  <a:extLst>
                    <a:ext uri="{A12FA001-AC4F-418D-AE19-62706E023703}">
                      <ahyp:hlinkClr xmlns:ahyp="http://schemas.microsoft.com/office/drawing/2018/hyperlinkcolor" val="tx"/>
                    </a:ext>
                  </a:extLst>
                </a:hlinkClick>
              </a:rPr>
              <a:t>Simplify getting View references from layout with data binding</a:t>
            </a:r>
            <a:endParaRPr sz="2000">
              <a:solidFill>
                <a:srgbClr val="1C4587"/>
              </a:solidFill>
            </a:endParaRPr>
          </a:p>
          <a:p>
            <a:pPr marL="457200" lvl="0" indent="-355600" algn="l" rtl="0">
              <a:spcBef>
                <a:spcPts val="600"/>
              </a:spcBef>
              <a:spcAft>
                <a:spcPts val="600"/>
              </a:spcAft>
              <a:buClr>
                <a:srgbClr val="1C4587"/>
              </a:buClr>
              <a:buSzPts val="2000"/>
              <a:buChar char="●"/>
            </a:pPr>
            <a:r>
              <a:rPr lang="en" sz="2000">
                <a:solidFill>
                  <a:srgbClr val="1C4587"/>
                </a:solidFill>
                <a:uFill>
                  <a:noFill/>
                </a:uFill>
                <a:hlinkClick r:id="rId8" action="ppaction://hlinksldjump">
                  <a:extLst>
                    <a:ext uri="{A12FA001-AC4F-418D-AE19-62706E023703}">
                      <ahyp:hlinkClr xmlns:ahyp="http://schemas.microsoft.com/office/drawing/2018/hyperlinkcolor" val="tx"/>
                    </a:ext>
                  </a:extLst>
                </a:hlinkClick>
              </a:rPr>
              <a:t>Display a list of text items using a RecyclerView and custom adapter</a:t>
            </a:r>
            <a:endParaRPr sz="2000">
              <a:solidFill>
                <a:srgbClr val="1C4587"/>
              </a:solidFill>
            </a:endParaRPr>
          </a:p>
        </p:txBody>
      </p:sp>
      <p:sp>
        <p:nvSpPr>
          <p:cNvPr id="557" name="Google Shape;557;p68"/>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69"/>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Learn more</a:t>
            </a:r>
            <a:endParaRPr/>
          </a:p>
        </p:txBody>
      </p:sp>
      <p:sp>
        <p:nvSpPr>
          <p:cNvPr id="563" name="Google Shape;563;p69"/>
          <p:cNvSpPr txBox="1">
            <a:spLocks noGrp="1"/>
          </p:cNvSpPr>
          <p:nvPr>
            <p:ph type="body" idx="1"/>
          </p:nvPr>
        </p:nvSpPr>
        <p:spPr>
          <a:xfrm>
            <a:off x="311700" y="1306600"/>
            <a:ext cx="8520600" cy="31158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Char char="●"/>
            </a:pPr>
            <a:r>
              <a:rPr lang="en" sz="2000" u="sng">
                <a:solidFill>
                  <a:schemeClr val="hlink"/>
                </a:solidFill>
                <a:hlinkClick r:id="rId3"/>
              </a:rPr>
              <a:t>Pixel density on Android</a:t>
            </a:r>
            <a:endParaRPr sz="2000"/>
          </a:p>
          <a:p>
            <a:pPr marL="457200" lvl="0" indent="-355600" algn="l" rtl="0">
              <a:lnSpc>
                <a:spcPct val="115000"/>
              </a:lnSpc>
              <a:spcBef>
                <a:spcPts val="0"/>
              </a:spcBef>
              <a:spcAft>
                <a:spcPts val="0"/>
              </a:spcAft>
              <a:buSzPts val="2000"/>
              <a:buChar char="●"/>
            </a:pPr>
            <a:r>
              <a:rPr lang="en" sz="2000" u="sng">
                <a:solidFill>
                  <a:schemeClr val="hlink"/>
                </a:solidFill>
                <a:hlinkClick r:id="rId4"/>
              </a:rPr>
              <a:t>Spacing</a:t>
            </a:r>
            <a:endParaRPr sz="2000">
              <a:solidFill>
                <a:schemeClr val="dk1"/>
              </a:solidFill>
            </a:endParaRPr>
          </a:p>
          <a:p>
            <a:pPr marL="457200" lvl="0" indent="-355600" algn="l" rtl="0">
              <a:lnSpc>
                <a:spcPct val="115000"/>
              </a:lnSpc>
              <a:spcBef>
                <a:spcPts val="0"/>
              </a:spcBef>
              <a:spcAft>
                <a:spcPts val="0"/>
              </a:spcAft>
              <a:buSzPts val="2000"/>
              <a:buChar char="●"/>
            </a:pPr>
            <a:r>
              <a:rPr lang="en" sz="2000" u="sng">
                <a:solidFill>
                  <a:schemeClr val="hlink"/>
                </a:solidFill>
                <a:hlinkClick r:id="rId5"/>
              </a:rPr>
              <a:t>Device metrics</a:t>
            </a:r>
            <a:r>
              <a:rPr lang="en" sz="2000">
                <a:solidFill>
                  <a:schemeClr val="dk1"/>
                </a:solidFill>
              </a:rPr>
              <a:t> </a:t>
            </a:r>
            <a:endParaRPr sz="2000">
              <a:solidFill>
                <a:schemeClr val="dk1"/>
              </a:solidFill>
            </a:endParaRPr>
          </a:p>
          <a:p>
            <a:pPr marL="457200" lvl="0" indent="-355600" algn="l" rtl="0">
              <a:lnSpc>
                <a:spcPct val="115000"/>
              </a:lnSpc>
              <a:spcBef>
                <a:spcPts val="0"/>
              </a:spcBef>
              <a:spcAft>
                <a:spcPts val="0"/>
              </a:spcAft>
              <a:buSzPts val="2000"/>
              <a:buChar char="●"/>
            </a:pPr>
            <a:r>
              <a:rPr lang="en" sz="2000" u="sng">
                <a:solidFill>
                  <a:schemeClr val="hlink"/>
                </a:solidFill>
                <a:hlinkClick r:id="rId6"/>
              </a:rPr>
              <a:t>Type scale</a:t>
            </a:r>
            <a:endParaRPr sz="2000">
              <a:solidFill>
                <a:schemeClr val="dk1"/>
              </a:solidFill>
            </a:endParaRPr>
          </a:p>
          <a:p>
            <a:pPr marL="457200" lvl="0" indent="-355600" algn="l" rtl="0">
              <a:lnSpc>
                <a:spcPct val="115000"/>
              </a:lnSpc>
              <a:spcBef>
                <a:spcPts val="0"/>
              </a:spcBef>
              <a:spcAft>
                <a:spcPts val="0"/>
              </a:spcAft>
              <a:buClr>
                <a:schemeClr val="dk1"/>
              </a:buClr>
              <a:buSzPts val="2000"/>
              <a:buChar char="●"/>
            </a:pPr>
            <a:r>
              <a:rPr lang="en" sz="2000" u="sng">
                <a:solidFill>
                  <a:schemeClr val="hlink"/>
                </a:solidFill>
                <a:hlinkClick r:id="rId7"/>
              </a:rPr>
              <a:t>Build a Responsive UI with ConstraintLayout</a:t>
            </a:r>
            <a:endParaRPr sz="2000">
              <a:solidFill>
                <a:schemeClr val="dk1"/>
              </a:solidFill>
            </a:endParaRPr>
          </a:p>
          <a:p>
            <a:pPr marL="457200" lvl="0" indent="-355600" algn="l" rtl="0">
              <a:lnSpc>
                <a:spcPct val="115000"/>
              </a:lnSpc>
              <a:spcBef>
                <a:spcPts val="0"/>
              </a:spcBef>
              <a:spcAft>
                <a:spcPts val="0"/>
              </a:spcAft>
              <a:buClr>
                <a:schemeClr val="dk1"/>
              </a:buClr>
              <a:buSzPts val="2000"/>
              <a:buChar char="●"/>
            </a:pPr>
            <a:r>
              <a:rPr lang="en" sz="2000" u="sng">
                <a:solidFill>
                  <a:schemeClr val="hlink"/>
                </a:solidFill>
                <a:hlinkClick r:id="rId8"/>
              </a:rPr>
              <a:t>Data Binding Library</a:t>
            </a:r>
            <a:endParaRPr sz="2000">
              <a:solidFill>
                <a:schemeClr val="dk1"/>
              </a:solidFill>
            </a:endParaRPr>
          </a:p>
          <a:p>
            <a:pPr marL="457200" lvl="0" indent="-355600" algn="l" rtl="0">
              <a:lnSpc>
                <a:spcPct val="115000"/>
              </a:lnSpc>
              <a:spcBef>
                <a:spcPts val="0"/>
              </a:spcBef>
              <a:spcAft>
                <a:spcPts val="0"/>
              </a:spcAft>
              <a:buClr>
                <a:schemeClr val="dk1"/>
              </a:buClr>
              <a:buSzPts val="2000"/>
              <a:buChar char="●"/>
            </a:pPr>
            <a:r>
              <a:rPr lang="en" sz="2000" u="sng">
                <a:solidFill>
                  <a:schemeClr val="hlink"/>
                </a:solidFill>
                <a:hlinkClick r:id="rId9"/>
              </a:rPr>
              <a:t>Create dynamic lists with RecyclerView</a:t>
            </a:r>
            <a:endParaRPr sz="2000">
              <a:solidFill>
                <a:schemeClr val="dk1"/>
              </a:solidFill>
            </a:endParaRPr>
          </a:p>
        </p:txBody>
      </p:sp>
      <p:sp>
        <p:nvSpPr>
          <p:cNvPr id="564" name="Google Shape;564;p69"/>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70"/>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Pathway</a:t>
            </a:r>
            <a:endParaRPr/>
          </a:p>
        </p:txBody>
      </p:sp>
      <p:sp>
        <p:nvSpPr>
          <p:cNvPr id="570" name="Google Shape;570;p70"/>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67</a:t>
            </a:fld>
            <a:endParaRPr/>
          </a:p>
        </p:txBody>
      </p:sp>
      <p:sp>
        <p:nvSpPr>
          <p:cNvPr id="571" name="Google Shape;571;p70"/>
          <p:cNvSpPr txBox="1">
            <a:spLocks noGrp="1"/>
          </p:cNvSpPr>
          <p:nvPr>
            <p:ph type="body" idx="1"/>
          </p:nvPr>
        </p:nvSpPr>
        <p:spPr>
          <a:xfrm>
            <a:off x="311711" y="1490519"/>
            <a:ext cx="8520600" cy="89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500"/>
              <a:t>Practice what you’ve learned by</a:t>
            </a:r>
            <a:br>
              <a:rPr lang="en" sz="2500"/>
            </a:br>
            <a:r>
              <a:rPr lang="en" sz="2500"/>
              <a:t>completing the pathway:</a:t>
            </a:r>
            <a:endParaRPr sz="2500"/>
          </a:p>
          <a:p>
            <a:pPr marL="0" lvl="0" indent="0" algn="l" rtl="0">
              <a:lnSpc>
                <a:spcPct val="115000"/>
              </a:lnSpc>
              <a:spcBef>
                <a:spcPts val="1000"/>
              </a:spcBef>
              <a:spcAft>
                <a:spcPts val="0"/>
              </a:spcAft>
              <a:buNone/>
            </a:pPr>
            <a:r>
              <a:rPr lang="en" sz="2500" u="sng">
                <a:solidFill>
                  <a:schemeClr val="hlink"/>
                </a:solidFill>
                <a:hlinkClick r:id="rId3"/>
              </a:rPr>
              <a:t>Lesson 5: Layouts</a:t>
            </a:r>
            <a:endParaRPr sz="2500">
              <a:solidFill>
                <a:schemeClr val="dk1"/>
              </a:solidFill>
            </a:endParaRPr>
          </a:p>
          <a:p>
            <a:pPr marL="0" lvl="0" indent="0" algn="l" rtl="0">
              <a:lnSpc>
                <a:spcPct val="115000"/>
              </a:lnSpc>
              <a:spcBef>
                <a:spcPts val="1000"/>
              </a:spcBef>
              <a:spcAft>
                <a:spcPts val="1000"/>
              </a:spcAft>
              <a:buNone/>
            </a:pPr>
            <a:endParaRPr sz="2500">
              <a:solidFill>
                <a:schemeClr val="dk1"/>
              </a:solidFill>
            </a:endParaRPr>
          </a:p>
        </p:txBody>
      </p:sp>
      <p:pic>
        <p:nvPicPr>
          <p:cNvPr id="572" name="Google Shape;572;p70"/>
          <p:cNvPicPr preferRelativeResize="0"/>
          <p:nvPr/>
        </p:nvPicPr>
        <p:blipFill rotWithShape="1">
          <a:blip r:embed="rId4">
            <a:alphaModFix/>
          </a:blip>
          <a:srcRect l="12797" t="12879" r="12273" b="13226"/>
          <a:stretch/>
        </p:blipFill>
        <p:spPr>
          <a:xfrm>
            <a:off x="5771650" y="1382495"/>
            <a:ext cx="2755850" cy="2717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2"/>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Screen-density buckets</a:t>
            </a:r>
            <a:endParaRPr/>
          </a:p>
        </p:txBody>
      </p:sp>
      <p:sp>
        <p:nvSpPr>
          <p:cNvPr id="130" name="Google Shape;130;p22"/>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graphicFrame>
        <p:nvGraphicFramePr>
          <p:cNvPr id="131" name="Google Shape;131;p22"/>
          <p:cNvGraphicFramePr/>
          <p:nvPr/>
        </p:nvGraphicFramePr>
        <p:xfrm>
          <a:off x="408750" y="1162050"/>
          <a:ext cx="8206650" cy="3230150"/>
        </p:xfrm>
        <a:graphic>
          <a:graphicData uri="http://schemas.openxmlformats.org/drawingml/2006/table">
            <a:tbl>
              <a:tblPr>
                <a:noFill/>
                <a:tableStyleId>{4C56487A-429A-4F77-BEDE-1C7E0B30E529}</a:tableStyleId>
              </a:tblPr>
              <a:tblGrid>
                <a:gridCol w="2735550">
                  <a:extLst>
                    <a:ext uri="{9D8B030D-6E8A-4147-A177-3AD203B41FA5}">
                      <a16:colId xmlns:a16="http://schemas.microsoft.com/office/drawing/2014/main" val="20000"/>
                    </a:ext>
                  </a:extLst>
                </a:gridCol>
                <a:gridCol w="3334525">
                  <a:extLst>
                    <a:ext uri="{9D8B030D-6E8A-4147-A177-3AD203B41FA5}">
                      <a16:colId xmlns:a16="http://schemas.microsoft.com/office/drawing/2014/main" val="20001"/>
                    </a:ext>
                  </a:extLst>
                </a:gridCol>
                <a:gridCol w="2136575">
                  <a:extLst>
                    <a:ext uri="{9D8B030D-6E8A-4147-A177-3AD203B41FA5}">
                      <a16:colId xmlns:a16="http://schemas.microsoft.com/office/drawing/2014/main" val="20002"/>
                    </a:ext>
                  </a:extLst>
                </a:gridCol>
              </a:tblGrid>
              <a:tr h="461450">
                <a:tc>
                  <a:txBody>
                    <a:bodyPr/>
                    <a:lstStyle/>
                    <a:p>
                      <a:pPr marL="0" lvl="0" indent="0" algn="l" rtl="0">
                        <a:spcBef>
                          <a:spcPts val="0"/>
                        </a:spcBef>
                        <a:spcAft>
                          <a:spcPts val="600"/>
                        </a:spcAft>
                        <a:buNone/>
                      </a:pPr>
                      <a:r>
                        <a:rPr lang="en" sz="1800" b="1">
                          <a:latin typeface="Roboto"/>
                          <a:ea typeface="Roboto"/>
                          <a:cs typeface="Roboto"/>
                          <a:sym typeface="Roboto"/>
                        </a:rPr>
                        <a:t>Density qualifier</a:t>
                      </a:r>
                      <a:endParaRPr sz="1800" b="1">
                        <a:latin typeface="Roboto"/>
                        <a:ea typeface="Roboto"/>
                        <a:cs typeface="Roboto"/>
                        <a:sym typeface="Roboto"/>
                      </a:endParaRPr>
                    </a:p>
                  </a:txBody>
                  <a:tcPr marL="57150" marR="57150" marT="57150" marB="571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FEFEF"/>
                    </a:solidFill>
                  </a:tcPr>
                </a:tc>
                <a:tc>
                  <a:txBody>
                    <a:bodyPr/>
                    <a:lstStyle/>
                    <a:p>
                      <a:pPr marL="0" lvl="0" indent="0" algn="l" rtl="0">
                        <a:spcBef>
                          <a:spcPts val="0"/>
                        </a:spcBef>
                        <a:spcAft>
                          <a:spcPts val="600"/>
                        </a:spcAft>
                        <a:buNone/>
                      </a:pPr>
                      <a:r>
                        <a:rPr lang="en" sz="1800" b="1">
                          <a:latin typeface="Roboto"/>
                          <a:ea typeface="Roboto"/>
                          <a:cs typeface="Roboto"/>
                          <a:sym typeface="Roboto"/>
                        </a:rPr>
                        <a:t>Description</a:t>
                      </a:r>
                      <a:endParaRPr sz="1800" b="1">
                        <a:latin typeface="Roboto"/>
                        <a:ea typeface="Roboto"/>
                        <a:cs typeface="Roboto"/>
                        <a:sym typeface="Roboto"/>
                      </a:endParaRPr>
                    </a:p>
                  </a:txBody>
                  <a:tcPr marL="57150" marR="57150" marT="57150" marB="571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FEFEF"/>
                    </a:solidFill>
                  </a:tcPr>
                </a:tc>
                <a:tc>
                  <a:txBody>
                    <a:bodyPr/>
                    <a:lstStyle/>
                    <a:p>
                      <a:pPr marL="0" lvl="0" indent="0" algn="l" rtl="0">
                        <a:spcBef>
                          <a:spcPts val="0"/>
                        </a:spcBef>
                        <a:spcAft>
                          <a:spcPts val="600"/>
                        </a:spcAft>
                        <a:buNone/>
                      </a:pPr>
                      <a:r>
                        <a:rPr lang="en" sz="1800" b="1">
                          <a:latin typeface="Roboto"/>
                          <a:ea typeface="Roboto"/>
                          <a:cs typeface="Roboto"/>
                          <a:sym typeface="Roboto"/>
                        </a:rPr>
                        <a:t>DPI estimate</a:t>
                      </a:r>
                      <a:endParaRPr sz="1800" b="1">
                        <a:latin typeface="Roboto"/>
                        <a:ea typeface="Roboto"/>
                        <a:cs typeface="Roboto"/>
                        <a:sym typeface="Roboto"/>
                      </a:endParaRPr>
                    </a:p>
                  </a:txBody>
                  <a:tcPr marL="57150" marR="57150" marT="57150" marB="571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461450">
                <a:tc>
                  <a:txBody>
                    <a:bodyPr/>
                    <a:lstStyle/>
                    <a:p>
                      <a:pPr marL="0" lvl="0" indent="0" algn="l" rtl="0">
                        <a:spcBef>
                          <a:spcPts val="0"/>
                        </a:spcBef>
                        <a:spcAft>
                          <a:spcPts val="600"/>
                        </a:spcAft>
                        <a:buNone/>
                      </a:pPr>
                      <a:r>
                        <a:rPr lang="en" sz="1800">
                          <a:latin typeface="Roboto"/>
                          <a:ea typeface="Roboto"/>
                          <a:cs typeface="Roboto"/>
                          <a:sym typeface="Roboto"/>
                        </a:rPr>
                        <a:t>ldpi (mostly unused)</a:t>
                      </a:r>
                      <a:endParaRPr sz="1800">
                        <a:latin typeface="Roboto"/>
                        <a:ea typeface="Roboto"/>
                        <a:cs typeface="Roboto"/>
                        <a:sym typeface="Roboto"/>
                      </a:endParaRPr>
                    </a:p>
                  </a:txBody>
                  <a:tcPr marL="57150" marR="57150" marT="57150" marB="571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600"/>
                        </a:spcAft>
                        <a:buNone/>
                      </a:pPr>
                      <a:r>
                        <a:rPr lang="en" sz="1800">
                          <a:latin typeface="Roboto"/>
                          <a:ea typeface="Roboto"/>
                          <a:cs typeface="Roboto"/>
                          <a:sym typeface="Roboto"/>
                        </a:rPr>
                        <a:t>Low density</a:t>
                      </a:r>
                      <a:endParaRPr sz="1800">
                        <a:latin typeface="Roboto"/>
                        <a:ea typeface="Roboto"/>
                        <a:cs typeface="Roboto"/>
                        <a:sym typeface="Roboto"/>
                      </a:endParaRPr>
                    </a:p>
                  </a:txBody>
                  <a:tcPr marL="57150" marR="57150" marT="57150" marB="571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600"/>
                        </a:spcAft>
                        <a:buNone/>
                      </a:pPr>
                      <a:r>
                        <a:rPr lang="en" sz="1800">
                          <a:latin typeface="Roboto"/>
                          <a:ea typeface="Roboto"/>
                          <a:cs typeface="Roboto"/>
                          <a:sym typeface="Roboto"/>
                        </a:rPr>
                        <a:t>~120dpi</a:t>
                      </a:r>
                      <a:endParaRPr sz="1800">
                        <a:latin typeface="Roboto"/>
                        <a:ea typeface="Roboto"/>
                        <a:cs typeface="Roboto"/>
                        <a:sym typeface="Roboto"/>
                      </a:endParaRPr>
                    </a:p>
                  </a:txBody>
                  <a:tcPr marL="57150" marR="57150" marT="57150" marB="571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461450">
                <a:tc>
                  <a:txBody>
                    <a:bodyPr/>
                    <a:lstStyle/>
                    <a:p>
                      <a:pPr marL="0" lvl="0" indent="0" algn="l" rtl="0">
                        <a:spcBef>
                          <a:spcPts val="0"/>
                        </a:spcBef>
                        <a:spcAft>
                          <a:spcPts val="600"/>
                        </a:spcAft>
                        <a:buNone/>
                      </a:pPr>
                      <a:r>
                        <a:rPr lang="en" sz="1800">
                          <a:latin typeface="Roboto"/>
                          <a:ea typeface="Roboto"/>
                          <a:cs typeface="Roboto"/>
                          <a:sym typeface="Roboto"/>
                        </a:rPr>
                        <a:t>mdpi (baseline density)</a:t>
                      </a:r>
                      <a:endParaRPr sz="1800">
                        <a:latin typeface="Roboto"/>
                        <a:ea typeface="Roboto"/>
                        <a:cs typeface="Roboto"/>
                        <a:sym typeface="Roboto"/>
                      </a:endParaRPr>
                    </a:p>
                  </a:txBody>
                  <a:tcPr marL="57150" marR="57150" marT="57150" marB="571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600"/>
                        </a:spcAft>
                        <a:buNone/>
                      </a:pPr>
                      <a:r>
                        <a:rPr lang="en" sz="1800">
                          <a:latin typeface="Roboto"/>
                          <a:ea typeface="Roboto"/>
                          <a:cs typeface="Roboto"/>
                          <a:sym typeface="Roboto"/>
                        </a:rPr>
                        <a:t>Medium density</a:t>
                      </a:r>
                      <a:endParaRPr sz="1800">
                        <a:latin typeface="Roboto"/>
                        <a:ea typeface="Roboto"/>
                        <a:cs typeface="Roboto"/>
                        <a:sym typeface="Roboto"/>
                      </a:endParaRPr>
                    </a:p>
                  </a:txBody>
                  <a:tcPr marL="57150" marR="57150" marT="57150" marB="571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600"/>
                        </a:spcAft>
                        <a:buNone/>
                      </a:pPr>
                      <a:r>
                        <a:rPr lang="en" sz="1800">
                          <a:latin typeface="Roboto"/>
                          <a:ea typeface="Roboto"/>
                          <a:cs typeface="Roboto"/>
                          <a:sym typeface="Roboto"/>
                        </a:rPr>
                        <a:t>~160dpi</a:t>
                      </a:r>
                      <a:endParaRPr sz="1800">
                        <a:latin typeface="Roboto"/>
                        <a:ea typeface="Roboto"/>
                        <a:cs typeface="Roboto"/>
                        <a:sym typeface="Roboto"/>
                      </a:endParaRPr>
                    </a:p>
                  </a:txBody>
                  <a:tcPr marL="57150" marR="57150" marT="57150" marB="571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2"/>
                  </a:ext>
                </a:extLst>
              </a:tr>
              <a:tr h="461450">
                <a:tc>
                  <a:txBody>
                    <a:bodyPr/>
                    <a:lstStyle/>
                    <a:p>
                      <a:pPr marL="0" lvl="0" indent="0" algn="l" rtl="0">
                        <a:spcBef>
                          <a:spcPts val="0"/>
                        </a:spcBef>
                        <a:spcAft>
                          <a:spcPts val="600"/>
                        </a:spcAft>
                        <a:buNone/>
                      </a:pPr>
                      <a:r>
                        <a:rPr lang="en" sz="1800">
                          <a:latin typeface="Roboto"/>
                          <a:ea typeface="Roboto"/>
                          <a:cs typeface="Roboto"/>
                          <a:sym typeface="Roboto"/>
                        </a:rPr>
                        <a:t>hdpi</a:t>
                      </a:r>
                      <a:endParaRPr sz="1800">
                        <a:latin typeface="Roboto"/>
                        <a:ea typeface="Roboto"/>
                        <a:cs typeface="Roboto"/>
                        <a:sym typeface="Roboto"/>
                      </a:endParaRPr>
                    </a:p>
                  </a:txBody>
                  <a:tcPr marL="57150" marR="57150" marT="57150" marB="571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600"/>
                        </a:spcAft>
                        <a:buNone/>
                      </a:pPr>
                      <a:r>
                        <a:rPr lang="en" sz="1800">
                          <a:latin typeface="Roboto"/>
                          <a:ea typeface="Roboto"/>
                          <a:cs typeface="Roboto"/>
                          <a:sym typeface="Roboto"/>
                        </a:rPr>
                        <a:t>High density</a:t>
                      </a:r>
                      <a:endParaRPr sz="1800">
                        <a:latin typeface="Roboto"/>
                        <a:ea typeface="Roboto"/>
                        <a:cs typeface="Roboto"/>
                        <a:sym typeface="Roboto"/>
                      </a:endParaRPr>
                    </a:p>
                  </a:txBody>
                  <a:tcPr marL="57150" marR="57150" marT="57150" marB="571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600"/>
                        </a:spcAft>
                        <a:buNone/>
                      </a:pPr>
                      <a:r>
                        <a:rPr lang="en" sz="1800">
                          <a:latin typeface="Roboto"/>
                          <a:ea typeface="Roboto"/>
                          <a:cs typeface="Roboto"/>
                          <a:sym typeface="Roboto"/>
                        </a:rPr>
                        <a:t>~240dpi</a:t>
                      </a:r>
                      <a:endParaRPr sz="1800">
                        <a:latin typeface="Roboto"/>
                        <a:ea typeface="Roboto"/>
                        <a:cs typeface="Roboto"/>
                        <a:sym typeface="Roboto"/>
                      </a:endParaRPr>
                    </a:p>
                  </a:txBody>
                  <a:tcPr marL="57150" marR="57150" marT="57150" marB="571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461450">
                <a:tc>
                  <a:txBody>
                    <a:bodyPr/>
                    <a:lstStyle/>
                    <a:p>
                      <a:pPr marL="0" lvl="0" indent="0" algn="l" rtl="0">
                        <a:spcBef>
                          <a:spcPts val="0"/>
                        </a:spcBef>
                        <a:spcAft>
                          <a:spcPts val="600"/>
                        </a:spcAft>
                        <a:buNone/>
                      </a:pPr>
                      <a:r>
                        <a:rPr lang="en" sz="1800">
                          <a:latin typeface="Roboto"/>
                          <a:ea typeface="Roboto"/>
                          <a:cs typeface="Roboto"/>
                          <a:sym typeface="Roboto"/>
                        </a:rPr>
                        <a:t>xhdpi</a:t>
                      </a:r>
                      <a:endParaRPr sz="1800">
                        <a:latin typeface="Roboto"/>
                        <a:ea typeface="Roboto"/>
                        <a:cs typeface="Roboto"/>
                        <a:sym typeface="Roboto"/>
                      </a:endParaRPr>
                    </a:p>
                  </a:txBody>
                  <a:tcPr marL="57150" marR="57150" marT="57150" marB="571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600"/>
                        </a:spcAft>
                        <a:buNone/>
                      </a:pPr>
                      <a:r>
                        <a:rPr lang="en" sz="1800">
                          <a:latin typeface="Roboto"/>
                          <a:ea typeface="Roboto"/>
                          <a:cs typeface="Roboto"/>
                          <a:sym typeface="Roboto"/>
                        </a:rPr>
                        <a:t>Extra-high density</a:t>
                      </a:r>
                      <a:endParaRPr sz="1800">
                        <a:latin typeface="Roboto"/>
                        <a:ea typeface="Roboto"/>
                        <a:cs typeface="Roboto"/>
                        <a:sym typeface="Roboto"/>
                      </a:endParaRPr>
                    </a:p>
                  </a:txBody>
                  <a:tcPr marL="57150" marR="57150" marT="57150" marB="571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600"/>
                        </a:spcAft>
                        <a:buNone/>
                      </a:pPr>
                      <a:r>
                        <a:rPr lang="en" sz="1800">
                          <a:latin typeface="Roboto"/>
                          <a:ea typeface="Roboto"/>
                          <a:cs typeface="Roboto"/>
                          <a:sym typeface="Roboto"/>
                        </a:rPr>
                        <a:t>~320dpi</a:t>
                      </a:r>
                      <a:endParaRPr sz="1800">
                        <a:latin typeface="Roboto"/>
                        <a:ea typeface="Roboto"/>
                        <a:cs typeface="Roboto"/>
                        <a:sym typeface="Roboto"/>
                      </a:endParaRPr>
                    </a:p>
                  </a:txBody>
                  <a:tcPr marL="57150" marR="57150" marT="57150" marB="571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4"/>
                  </a:ext>
                </a:extLst>
              </a:tr>
              <a:tr h="461450">
                <a:tc>
                  <a:txBody>
                    <a:bodyPr/>
                    <a:lstStyle/>
                    <a:p>
                      <a:pPr marL="0" lvl="0" indent="0" algn="l" rtl="0">
                        <a:spcBef>
                          <a:spcPts val="0"/>
                        </a:spcBef>
                        <a:spcAft>
                          <a:spcPts val="600"/>
                        </a:spcAft>
                        <a:buNone/>
                      </a:pPr>
                      <a:r>
                        <a:rPr lang="en" sz="1800">
                          <a:latin typeface="Roboto"/>
                          <a:ea typeface="Roboto"/>
                          <a:cs typeface="Roboto"/>
                          <a:sym typeface="Roboto"/>
                        </a:rPr>
                        <a:t>xxhdpi</a:t>
                      </a:r>
                      <a:endParaRPr sz="1800">
                        <a:latin typeface="Roboto"/>
                        <a:ea typeface="Roboto"/>
                        <a:cs typeface="Roboto"/>
                        <a:sym typeface="Roboto"/>
                      </a:endParaRPr>
                    </a:p>
                  </a:txBody>
                  <a:tcPr marL="57150" marR="57150" marT="57150" marB="571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600"/>
                        </a:spcAft>
                        <a:buNone/>
                      </a:pPr>
                      <a:r>
                        <a:rPr lang="en" sz="1800">
                          <a:latin typeface="Roboto"/>
                          <a:ea typeface="Roboto"/>
                          <a:cs typeface="Roboto"/>
                          <a:sym typeface="Roboto"/>
                        </a:rPr>
                        <a:t>Extra-extra-high density</a:t>
                      </a:r>
                      <a:endParaRPr sz="1800">
                        <a:latin typeface="Roboto"/>
                        <a:ea typeface="Roboto"/>
                        <a:cs typeface="Roboto"/>
                        <a:sym typeface="Roboto"/>
                      </a:endParaRPr>
                    </a:p>
                  </a:txBody>
                  <a:tcPr marL="57150" marR="57150" marT="57150" marB="571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600"/>
                        </a:spcAft>
                        <a:buNone/>
                      </a:pPr>
                      <a:r>
                        <a:rPr lang="en" sz="1800">
                          <a:latin typeface="Roboto"/>
                          <a:ea typeface="Roboto"/>
                          <a:cs typeface="Roboto"/>
                          <a:sym typeface="Roboto"/>
                        </a:rPr>
                        <a:t>~480dpi</a:t>
                      </a:r>
                      <a:endParaRPr sz="1800">
                        <a:latin typeface="Roboto"/>
                        <a:ea typeface="Roboto"/>
                        <a:cs typeface="Roboto"/>
                        <a:sym typeface="Roboto"/>
                      </a:endParaRPr>
                    </a:p>
                  </a:txBody>
                  <a:tcPr marL="57150" marR="57150" marT="57150" marB="571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r h="461450">
                <a:tc>
                  <a:txBody>
                    <a:bodyPr/>
                    <a:lstStyle/>
                    <a:p>
                      <a:pPr marL="0" lvl="0" indent="0" algn="l" rtl="0">
                        <a:spcBef>
                          <a:spcPts val="0"/>
                        </a:spcBef>
                        <a:spcAft>
                          <a:spcPts val="600"/>
                        </a:spcAft>
                        <a:buNone/>
                      </a:pPr>
                      <a:r>
                        <a:rPr lang="en" sz="1800">
                          <a:latin typeface="Roboto"/>
                          <a:ea typeface="Roboto"/>
                          <a:cs typeface="Roboto"/>
                          <a:sym typeface="Roboto"/>
                        </a:rPr>
                        <a:t>xxxhdpi</a:t>
                      </a:r>
                      <a:endParaRPr sz="1800">
                        <a:latin typeface="Roboto"/>
                        <a:ea typeface="Roboto"/>
                        <a:cs typeface="Roboto"/>
                        <a:sym typeface="Roboto"/>
                      </a:endParaRPr>
                    </a:p>
                  </a:txBody>
                  <a:tcPr marL="57150" marR="57150" marT="57150" marB="571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600"/>
                        </a:spcAft>
                        <a:buNone/>
                      </a:pPr>
                      <a:r>
                        <a:rPr lang="en" sz="1800">
                          <a:latin typeface="Roboto"/>
                          <a:ea typeface="Roboto"/>
                          <a:cs typeface="Roboto"/>
                          <a:sym typeface="Roboto"/>
                        </a:rPr>
                        <a:t>Extra-extra-extra-high density</a:t>
                      </a:r>
                      <a:endParaRPr sz="1800">
                        <a:latin typeface="Roboto"/>
                        <a:ea typeface="Roboto"/>
                        <a:cs typeface="Roboto"/>
                        <a:sym typeface="Roboto"/>
                      </a:endParaRPr>
                    </a:p>
                  </a:txBody>
                  <a:tcPr marL="57150" marR="57150" marT="57150" marB="571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l" rtl="0">
                        <a:spcBef>
                          <a:spcPts val="0"/>
                        </a:spcBef>
                        <a:spcAft>
                          <a:spcPts val="600"/>
                        </a:spcAft>
                        <a:buNone/>
                      </a:pPr>
                      <a:r>
                        <a:rPr lang="en" sz="1800">
                          <a:latin typeface="Roboto"/>
                          <a:ea typeface="Roboto"/>
                          <a:cs typeface="Roboto"/>
                          <a:sym typeface="Roboto"/>
                        </a:rPr>
                        <a:t>~640dpi</a:t>
                      </a:r>
                      <a:endParaRPr sz="1800">
                        <a:latin typeface="Roboto"/>
                        <a:ea typeface="Roboto"/>
                        <a:cs typeface="Roboto"/>
                        <a:sym typeface="Roboto"/>
                      </a:endParaRPr>
                    </a:p>
                  </a:txBody>
                  <a:tcPr marL="57150" marR="57150" marT="57150" marB="5715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3"/>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Android View rendering cycle</a:t>
            </a:r>
            <a:endParaRPr/>
          </a:p>
        </p:txBody>
      </p:sp>
      <p:sp>
        <p:nvSpPr>
          <p:cNvPr id="137" name="Google Shape;137;p23"/>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cxnSp>
        <p:nvCxnSpPr>
          <p:cNvPr id="138" name="Google Shape;138;p23"/>
          <p:cNvCxnSpPr/>
          <p:nvPr/>
        </p:nvCxnSpPr>
        <p:spPr>
          <a:xfrm flipH="1">
            <a:off x="1381635" y="1830510"/>
            <a:ext cx="7200" cy="457200"/>
          </a:xfrm>
          <a:prstGeom prst="straightConnector1">
            <a:avLst/>
          </a:prstGeom>
          <a:noFill/>
          <a:ln w="28575" cap="flat" cmpd="sng">
            <a:solidFill>
              <a:srgbClr val="083042"/>
            </a:solidFill>
            <a:prstDash val="solid"/>
            <a:round/>
            <a:headEnd type="none" w="sm" len="sm"/>
            <a:tailEnd type="triangle" w="med" len="med"/>
          </a:ln>
        </p:spPr>
      </p:cxnSp>
      <p:sp>
        <p:nvSpPr>
          <p:cNvPr id="139" name="Google Shape;139;p23"/>
          <p:cNvSpPr/>
          <p:nvPr/>
        </p:nvSpPr>
        <p:spPr>
          <a:xfrm>
            <a:off x="574001" y="1060466"/>
            <a:ext cx="1624800" cy="664200"/>
          </a:xfrm>
          <a:prstGeom prst="roundRect">
            <a:avLst>
              <a:gd name="adj" fmla="val 8878"/>
            </a:avLst>
          </a:prstGeom>
          <a:noFill/>
          <a:ln w="38100" cap="flat" cmpd="sng">
            <a:solidFill>
              <a:srgbClr val="3DDB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3"/>
          <p:cNvSpPr txBox="1"/>
          <p:nvPr/>
        </p:nvSpPr>
        <p:spPr>
          <a:xfrm>
            <a:off x="539501" y="1060466"/>
            <a:ext cx="1693800" cy="664200"/>
          </a:xfrm>
          <a:prstGeom prst="rect">
            <a:avLst/>
          </a:prstGeom>
          <a:noFill/>
          <a:ln>
            <a:noFill/>
          </a:ln>
        </p:spPr>
        <p:txBody>
          <a:bodyPr spcFirstLastPara="1" wrap="square" lIns="95250" tIns="95250" rIns="95250" bIns="95250" anchor="ctr" anchorCtr="0">
            <a:noAutofit/>
          </a:bodyPr>
          <a:lstStyle/>
          <a:p>
            <a:pPr marL="0" marR="0" lvl="0" indent="0" algn="ctr" rtl="0">
              <a:lnSpc>
                <a:spcPct val="90000"/>
              </a:lnSpc>
              <a:spcBef>
                <a:spcPts val="0"/>
              </a:spcBef>
              <a:spcAft>
                <a:spcPts val="0"/>
              </a:spcAft>
              <a:buClr>
                <a:srgbClr val="FFFFFF"/>
              </a:buClr>
              <a:buSzPts val="1500"/>
              <a:buFont typeface="Roboto Condensed"/>
              <a:buNone/>
            </a:pPr>
            <a:r>
              <a:rPr lang="en" sz="1800">
                <a:solidFill>
                  <a:srgbClr val="083042"/>
                </a:solidFill>
                <a:latin typeface="Roboto Condensed"/>
                <a:ea typeface="Roboto Condensed"/>
                <a:cs typeface="Roboto Condensed"/>
                <a:sym typeface="Roboto Condensed"/>
              </a:rPr>
              <a:t>Measure</a:t>
            </a:r>
            <a:endParaRPr sz="1800">
              <a:solidFill>
                <a:srgbClr val="083042"/>
              </a:solidFill>
              <a:latin typeface="Roboto Condensed"/>
              <a:ea typeface="Roboto Condensed"/>
              <a:cs typeface="Roboto Condensed"/>
              <a:sym typeface="Roboto Condensed"/>
            </a:endParaRPr>
          </a:p>
        </p:txBody>
      </p:sp>
      <p:sp>
        <p:nvSpPr>
          <p:cNvPr id="141" name="Google Shape;141;p23"/>
          <p:cNvSpPr/>
          <p:nvPr/>
        </p:nvSpPr>
        <p:spPr>
          <a:xfrm>
            <a:off x="574001" y="2391183"/>
            <a:ext cx="1624800" cy="664200"/>
          </a:xfrm>
          <a:prstGeom prst="roundRect">
            <a:avLst>
              <a:gd name="adj" fmla="val 8878"/>
            </a:avLst>
          </a:prstGeom>
          <a:noFill/>
          <a:ln w="38100" cap="flat" cmpd="sng">
            <a:solidFill>
              <a:srgbClr val="3DDB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3"/>
          <p:cNvSpPr txBox="1"/>
          <p:nvPr/>
        </p:nvSpPr>
        <p:spPr>
          <a:xfrm>
            <a:off x="539501" y="2391183"/>
            <a:ext cx="1693800" cy="664200"/>
          </a:xfrm>
          <a:prstGeom prst="rect">
            <a:avLst/>
          </a:prstGeom>
          <a:noFill/>
          <a:ln>
            <a:noFill/>
          </a:ln>
        </p:spPr>
        <p:txBody>
          <a:bodyPr spcFirstLastPara="1" wrap="square" lIns="95250" tIns="95250" rIns="95250" bIns="95250" anchor="ctr" anchorCtr="0">
            <a:noAutofit/>
          </a:bodyPr>
          <a:lstStyle/>
          <a:p>
            <a:pPr marL="0" marR="0" lvl="0" indent="0" algn="ctr" rtl="0">
              <a:lnSpc>
                <a:spcPct val="90000"/>
              </a:lnSpc>
              <a:spcBef>
                <a:spcPts val="0"/>
              </a:spcBef>
              <a:spcAft>
                <a:spcPts val="0"/>
              </a:spcAft>
              <a:buClr>
                <a:srgbClr val="FFFFFF"/>
              </a:buClr>
              <a:buSzPts val="1500"/>
              <a:buFont typeface="Roboto Condensed"/>
              <a:buNone/>
            </a:pPr>
            <a:r>
              <a:rPr lang="en" sz="1800">
                <a:solidFill>
                  <a:srgbClr val="083042"/>
                </a:solidFill>
                <a:latin typeface="Roboto Condensed"/>
                <a:ea typeface="Roboto Condensed"/>
                <a:cs typeface="Roboto Condensed"/>
                <a:sym typeface="Roboto Condensed"/>
              </a:rPr>
              <a:t>Layout</a:t>
            </a:r>
            <a:endParaRPr sz="1800">
              <a:solidFill>
                <a:srgbClr val="083042"/>
              </a:solidFill>
              <a:latin typeface="Roboto Condensed"/>
              <a:ea typeface="Roboto Condensed"/>
              <a:cs typeface="Roboto Condensed"/>
              <a:sym typeface="Roboto Condensed"/>
            </a:endParaRPr>
          </a:p>
        </p:txBody>
      </p:sp>
      <p:cxnSp>
        <p:nvCxnSpPr>
          <p:cNvPr id="143" name="Google Shape;143;p23"/>
          <p:cNvCxnSpPr/>
          <p:nvPr/>
        </p:nvCxnSpPr>
        <p:spPr>
          <a:xfrm flipH="1">
            <a:off x="1381635" y="3184189"/>
            <a:ext cx="7200" cy="457200"/>
          </a:xfrm>
          <a:prstGeom prst="straightConnector1">
            <a:avLst/>
          </a:prstGeom>
          <a:noFill/>
          <a:ln w="28575" cap="flat" cmpd="sng">
            <a:solidFill>
              <a:srgbClr val="083042"/>
            </a:solidFill>
            <a:prstDash val="solid"/>
            <a:round/>
            <a:headEnd type="none" w="sm" len="sm"/>
            <a:tailEnd type="triangle" w="med" len="med"/>
          </a:ln>
        </p:spPr>
      </p:cxnSp>
      <p:sp>
        <p:nvSpPr>
          <p:cNvPr id="144" name="Google Shape;144;p23"/>
          <p:cNvSpPr/>
          <p:nvPr/>
        </p:nvSpPr>
        <p:spPr>
          <a:xfrm>
            <a:off x="574001" y="3758270"/>
            <a:ext cx="1624800" cy="664200"/>
          </a:xfrm>
          <a:prstGeom prst="roundRect">
            <a:avLst>
              <a:gd name="adj" fmla="val 8878"/>
            </a:avLst>
          </a:prstGeom>
          <a:noFill/>
          <a:ln w="38100" cap="flat" cmpd="sng">
            <a:solidFill>
              <a:srgbClr val="3DDB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3"/>
          <p:cNvSpPr txBox="1"/>
          <p:nvPr/>
        </p:nvSpPr>
        <p:spPr>
          <a:xfrm>
            <a:off x="539501" y="3758270"/>
            <a:ext cx="1693800" cy="664200"/>
          </a:xfrm>
          <a:prstGeom prst="rect">
            <a:avLst/>
          </a:prstGeom>
          <a:noFill/>
          <a:ln>
            <a:noFill/>
          </a:ln>
        </p:spPr>
        <p:txBody>
          <a:bodyPr spcFirstLastPara="1" wrap="square" lIns="95250" tIns="95250" rIns="95250" bIns="95250" anchor="ctr" anchorCtr="0">
            <a:noAutofit/>
          </a:bodyPr>
          <a:lstStyle/>
          <a:p>
            <a:pPr marL="0" marR="0" lvl="0" indent="0" algn="ctr" rtl="0">
              <a:lnSpc>
                <a:spcPct val="90000"/>
              </a:lnSpc>
              <a:spcBef>
                <a:spcPts val="0"/>
              </a:spcBef>
              <a:spcAft>
                <a:spcPts val="0"/>
              </a:spcAft>
              <a:buClr>
                <a:srgbClr val="FFFFFF"/>
              </a:buClr>
              <a:buSzPts val="1500"/>
              <a:buFont typeface="Roboto Condensed"/>
              <a:buNone/>
            </a:pPr>
            <a:r>
              <a:rPr lang="en" sz="1800">
                <a:solidFill>
                  <a:srgbClr val="083042"/>
                </a:solidFill>
                <a:latin typeface="Roboto Condensed"/>
                <a:ea typeface="Roboto Condensed"/>
                <a:cs typeface="Roboto Condensed"/>
                <a:sym typeface="Roboto Condensed"/>
              </a:rPr>
              <a:t>Draw</a:t>
            </a:r>
            <a:endParaRPr sz="1800">
              <a:solidFill>
                <a:srgbClr val="083042"/>
              </a:solidFill>
              <a:latin typeface="Roboto Condensed"/>
              <a:ea typeface="Roboto Condensed"/>
              <a:cs typeface="Roboto Condensed"/>
              <a:sym typeface="Roboto Condensed"/>
            </a:endParaRPr>
          </a:p>
        </p:txBody>
      </p:sp>
      <p:sp>
        <p:nvSpPr>
          <p:cNvPr id="2" name="TextBox 1">
            <a:extLst>
              <a:ext uri="{FF2B5EF4-FFF2-40B4-BE49-F238E27FC236}">
                <a16:creationId xmlns:a16="http://schemas.microsoft.com/office/drawing/2014/main" id="{DC1A4A50-515F-BC97-EAB9-EC4E83AA3F2A}"/>
              </a:ext>
            </a:extLst>
          </p:cNvPr>
          <p:cNvSpPr txBox="1"/>
          <p:nvPr/>
        </p:nvSpPr>
        <p:spPr>
          <a:xfrm>
            <a:off x="2384983" y="1198019"/>
            <a:ext cx="4570482" cy="369332"/>
          </a:xfrm>
          <a:prstGeom prst="rect">
            <a:avLst/>
          </a:prstGeom>
          <a:noFill/>
        </p:spPr>
        <p:txBody>
          <a:bodyPr wrap="none" rtlCol="0">
            <a:spAutoFit/>
          </a:bodyPr>
          <a:lstStyle/>
          <a:p>
            <a:r>
              <a:rPr lang="en-US" sz="1800" dirty="0"/>
              <a:t>Compute the position and the size of views</a:t>
            </a:r>
          </a:p>
        </p:txBody>
      </p:sp>
      <p:sp>
        <p:nvSpPr>
          <p:cNvPr id="3" name="TextBox 2">
            <a:extLst>
              <a:ext uri="{FF2B5EF4-FFF2-40B4-BE49-F238E27FC236}">
                <a16:creationId xmlns:a16="http://schemas.microsoft.com/office/drawing/2014/main" id="{D25A09E3-36E7-C7E5-30FE-82DC9E8DEC46}"/>
              </a:ext>
            </a:extLst>
          </p:cNvPr>
          <p:cNvSpPr txBox="1"/>
          <p:nvPr/>
        </p:nvSpPr>
        <p:spPr>
          <a:xfrm>
            <a:off x="2384983" y="2444689"/>
            <a:ext cx="4621778" cy="369332"/>
          </a:xfrm>
          <a:prstGeom prst="rect">
            <a:avLst/>
          </a:prstGeom>
          <a:noFill/>
        </p:spPr>
        <p:txBody>
          <a:bodyPr wrap="none" rtlCol="0">
            <a:spAutoFit/>
          </a:bodyPr>
          <a:lstStyle/>
          <a:p>
            <a:r>
              <a:rPr lang="en-US" sz="1800" dirty="0"/>
              <a:t>Align views based on the rules of the layout</a:t>
            </a:r>
          </a:p>
        </p:txBody>
      </p:sp>
      <p:sp>
        <p:nvSpPr>
          <p:cNvPr id="4" name="TextBox 3">
            <a:extLst>
              <a:ext uri="{FF2B5EF4-FFF2-40B4-BE49-F238E27FC236}">
                <a16:creationId xmlns:a16="http://schemas.microsoft.com/office/drawing/2014/main" id="{5577E7B0-943E-E4EF-5650-E17BC09C22E8}"/>
              </a:ext>
            </a:extLst>
          </p:cNvPr>
          <p:cNvSpPr txBox="1"/>
          <p:nvPr/>
        </p:nvSpPr>
        <p:spPr>
          <a:xfrm>
            <a:off x="2333687" y="3905704"/>
            <a:ext cx="1967205" cy="369332"/>
          </a:xfrm>
          <a:prstGeom prst="rect">
            <a:avLst/>
          </a:prstGeom>
          <a:noFill/>
        </p:spPr>
        <p:txBody>
          <a:bodyPr wrap="none" rtlCol="0">
            <a:spAutoFit/>
          </a:bodyPr>
          <a:lstStyle/>
          <a:p>
            <a:r>
              <a:rPr lang="en-US" sz="1800" dirty="0"/>
              <a:t>Render the views</a:t>
            </a:r>
          </a:p>
        </p:txBody>
      </p:sp>
      <p:sp>
        <p:nvSpPr>
          <p:cNvPr id="5" name="TextBox 4">
            <a:extLst>
              <a:ext uri="{FF2B5EF4-FFF2-40B4-BE49-F238E27FC236}">
                <a16:creationId xmlns:a16="http://schemas.microsoft.com/office/drawing/2014/main" id="{540952F5-653D-1DD0-74EB-B2757204CDC9}"/>
              </a:ext>
            </a:extLst>
          </p:cNvPr>
          <p:cNvSpPr txBox="1"/>
          <p:nvPr/>
        </p:nvSpPr>
        <p:spPr>
          <a:xfrm>
            <a:off x="2787744" y="3092398"/>
            <a:ext cx="4968027" cy="369332"/>
          </a:xfrm>
          <a:prstGeom prst="rect">
            <a:avLst/>
          </a:prstGeom>
          <a:noFill/>
        </p:spPr>
        <p:txBody>
          <a:bodyPr wrap="none" rtlCol="0">
            <a:spAutoFit/>
          </a:bodyPr>
          <a:lstStyle/>
          <a:p>
            <a:r>
              <a:rPr lang="en-US" sz="1800" dirty="0">
                <a:solidFill>
                  <a:srgbClr val="FF0000"/>
                </a:solidFill>
              </a:rPr>
              <a:t>Keep the view hierarchy as simple as possible!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a:off x="311700" y="17082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Drawing region</a:t>
            </a:r>
            <a:endParaRPr/>
          </a:p>
        </p:txBody>
      </p:sp>
      <p:sp>
        <p:nvSpPr>
          <p:cNvPr id="151" name="Google Shape;151;p24"/>
          <p:cNvSpPr txBox="1">
            <a:spLocks noGrp="1"/>
          </p:cNvSpPr>
          <p:nvPr>
            <p:ph type="sldNum" idx="12"/>
          </p:nvPr>
        </p:nvSpPr>
        <p:spPr>
          <a:xfrm>
            <a:off x="85486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152" name="Google Shape;152;p24"/>
          <p:cNvPicPr preferRelativeResize="0"/>
          <p:nvPr/>
        </p:nvPicPr>
        <p:blipFill rotWithShape="1">
          <a:blip r:embed="rId3">
            <a:alphaModFix/>
          </a:blip>
          <a:srcRect r="43518" b="45021"/>
          <a:stretch/>
        </p:blipFill>
        <p:spPr>
          <a:xfrm>
            <a:off x="3236925" y="1275100"/>
            <a:ext cx="3798875" cy="2772025"/>
          </a:xfrm>
          <a:prstGeom prst="rect">
            <a:avLst/>
          </a:prstGeom>
          <a:noFill/>
          <a:ln>
            <a:noFill/>
          </a:ln>
        </p:spPr>
      </p:pic>
      <p:sp>
        <p:nvSpPr>
          <p:cNvPr id="153" name="Google Shape;153;p24"/>
          <p:cNvSpPr txBox="1"/>
          <p:nvPr/>
        </p:nvSpPr>
        <p:spPr>
          <a:xfrm>
            <a:off x="265475" y="1992325"/>
            <a:ext cx="24681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200">
                <a:latin typeface="Roboto"/>
                <a:ea typeface="Roboto"/>
                <a:cs typeface="Roboto"/>
                <a:sym typeface="Roboto"/>
              </a:rPr>
              <a:t>What we see:</a:t>
            </a:r>
            <a:endParaRPr sz="2200">
              <a:latin typeface="Roboto"/>
              <a:ea typeface="Roboto"/>
              <a:cs typeface="Roboto"/>
              <a:sym typeface="Roboto"/>
            </a:endParaRPr>
          </a:p>
        </p:txBody>
      </p:sp>
      <p:sp>
        <p:nvSpPr>
          <p:cNvPr id="154" name="Google Shape;154;p24"/>
          <p:cNvSpPr txBox="1"/>
          <p:nvPr/>
        </p:nvSpPr>
        <p:spPr>
          <a:xfrm>
            <a:off x="265475" y="3238500"/>
            <a:ext cx="2468100" cy="523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200">
                <a:latin typeface="Roboto"/>
                <a:ea typeface="Roboto"/>
                <a:cs typeface="Roboto"/>
                <a:sym typeface="Roboto"/>
              </a:rPr>
              <a:t>How it's drawn:</a:t>
            </a:r>
            <a:endParaRPr sz="22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DT master">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86DF62B36C84343A091849FB1E2B1BC" ma:contentTypeVersion="0" ma:contentTypeDescription="Create a new document." ma:contentTypeScope="" ma:versionID="4e785ebdacd12b11b5efdad6f7e8258e">
  <xsd:schema xmlns:xsd="http://www.w3.org/2001/XMLSchema" xmlns:xs="http://www.w3.org/2001/XMLSchema" xmlns:p="http://schemas.microsoft.com/office/2006/metadata/properties" targetNamespace="http://schemas.microsoft.com/office/2006/metadata/properties" ma:root="true" ma:fieldsID="31d5eec3c12ee2e8127422d567928f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602EA03-2537-49B0-B5AC-D44C5B4366EE}"/>
</file>

<file path=customXml/itemProps2.xml><?xml version="1.0" encoding="utf-8"?>
<ds:datastoreItem xmlns:ds="http://schemas.openxmlformats.org/officeDocument/2006/customXml" ds:itemID="{0914BE97-4C41-4A9B-88B4-77E58ED3364C}"/>
</file>

<file path=customXml/itemProps3.xml><?xml version="1.0" encoding="utf-8"?>
<ds:datastoreItem xmlns:ds="http://schemas.openxmlformats.org/officeDocument/2006/customXml" ds:itemID="{21BC4759-7FB0-4143-950A-41961D664D22}"/>
</file>

<file path=docProps/app.xml><?xml version="1.0" encoding="utf-8"?>
<Properties xmlns="http://schemas.openxmlformats.org/officeDocument/2006/extended-properties" xmlns:vt="http://schemas.openxmlformats.org/officeDocument/2006/docPropsVTypes">
  <TotalTime>706</TotalTime>
  <Words>4971</Words>
  <Application>Microsoft Office PowerPoint</Application>
  <PresentationFormat>On-screen Show (16:9)</PresentationFormat>
  <Paragraphs>590</Paragraphs>
  <Slides>67</Slides>
  <Notes>58</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67</vt:i4>
      </vt:variant>
    </vt:vector>
  </HeadingPairs>
  <TitlesOfParts>
    <vt:vector size="79" baseType="lpstr">
      <vt:lpstr>Google Sans</vt:lpstr>
      <vt:lpstr>Roboto Mono</vt:lpstr>
      <vt:lpstr>Roboto</vt:lpstr>
      <vt:lpstr>Nunito</vt:lpstr>
      <vt:lpstr>Roboto Condensed</vt:lpstr>
      <vt:lpstr>Open Sans</vt:lpstr>
      <vt:lpstr>Arial</vt:lpstr>
      <vt:lpstr>Wingdings</vt:lpstr>
      <vt:lpstr>Consolas</vt:lpstr>
      <vt:lpstr>Courier New</vt:lpstr>
      <vt:lpstr>Simple Light</vt:lpstr>
      <vt:lpstr>GDT master</vt:lpstr>
      <vt:lpstr>PowerPoint Presentation</vt:lpstr>
      <vt:lpstr>About this lesson</vt:lpstr>
      <vt:lpstr>Application running process</vt:lpstr>
      <vt:lpstr>PowerPoint Presentation</vt:lpstr>
      <vt:lpstr>Android devices</vt:lpstr>
      <vt:lpstr>Density-independent pixels (dp)</vt:lpstr>
      <vt:lpstr>Screen-density buckets</vt:lpstr>
      <vt:lpstr>Android View rendering cycle</vt:lpstr>
      <vt:lpstr>Drawing region</vt:lpstr>
      <vt:lpstr>View margins and padding</vt:lpstr>
      <vt:lpstr>PowerPoint Presentation</vt:lpstr>
      <vt:lpstr>Deeply nested layouts are costly</vt:lpstr>
      <vt:lpstr>What is ConstraintLayout?</vt:lpstr>
      <vt:lpstr>What is a constraint?</vt:lpstr>
      <vt:lpstr>Relative positioning constraints</vt:lpstr>
      <vt:lpstr>Relative positioning constraints</vt:lpstr>
      <vt:lpstr>Relative positioning constraints</vt:lpstr>
      <vt:lpstr>Simple ConstraintLayout example</vt:lpstr>
      <vt:lpstr>Layout Editor in Android Studio</vt:lpstr>
      <vt:lpstr>Constraint Widget in Layout Editor</vt:lpstr>
      <vt:lpstr>Wrap content for width and height </vt:lpstr>
      <vt:lpstr>Wrap content for width, fixed height</vt:lpstr>
      <vt:lpstr>Center a view horizontally</vt:lpstr>
      <vt:lpstr>Use match_constraint</vt:lpstr>
      <vt:lpstr>Chains</vt:lpstr>
      <vt:lpstr>Create a Chain in Layout Editor</vt:lpstr>
      <vt:lpstr>Chain styles</vt:lpstr>
      <vt:lpstr>PowerPoint Presentation</vt:lpstr>
      <vt:lpstr>Guidelines</vt:lpstr>
      <vt:lpstr>Guidelines in Android Studio</vt:lpstr>
      <vt:lpstr>Example Guideline</vt:lpstr>
      <vt:lpstr>Creating Guidelines</vt:lpstr>
      <vt:lpstr>Groups</vt:lpstr>
      <vt:lpstr>Example group</vt:lpstr>
      <vt:lpstr>Groups app code</vt:lpstr>
      <vt:lpstr>Create layout variant for landscape</vt:lpstr>
      <vt:lpstr>Create layout variant for tablet</vt:lpstr>
      <vt:lpstr>PowerPoint Presentation</vt:lpstr>
      <vt:lpstr>Current approach: findViewById()</vt:lpstr>
      <vt:lpstr>Use data binding instead</vt:lpstr>
      <vt:lpstr>Modify build.gradle file</vt:lpstr>
      <vt:lpstr>Add layout tag</vt:lpstr>
      <vt:lpstr>Layout inflation with data binding</vt:lpstr>
      <vt:lpstr>Data binding layout variables</vt:lpstr>
      <vt:lpstr>Data binding layout expressions</vt:lpstr>
      <vt:lpstr>PowerPoint Presentation</vt:lpstr>
      <vt:lpstr>ListView</vt:lpstr>
      <vt:lpstr>Listview</vt:lpstr>
      <vt:lpstr>ListView</vt:lpstr>
      <vt:lpstr>ListView</vt:lpstr>
      <vt:lpstr>ListView</vt:lpstr>
      <vt:lpstr>Some limitations</vt:lpstr>
      <vt:lpstr>Some limitations</vt:lpstr>
      <vt:lpstr>PowerPoint Presentation</vt:lpstr>
      <vt:lpstr>RecyclerView</vt:lpstr>
      <vt:lpstr>RecyclerView.Adapter</vt:lpstr>
      <vt:lpstr>View recycling in RecyclerView</vt:lpstr>
      <vt:lpstr>Recycler View</vt:lpstr>
      <vt:lpstr>Recycler View</vt:lpstr>
      <vt:lpstr>Add RecyclerView to your layout</vt:lpstr>
      <vt:lpstr>Create a list item layout</vt:lpstr>
      <vt:lpstr>Create a list adapter</vt:lpstr>
      <vt:lpstr>Set the adapter on the RecyclerView</vt:lpstr>
      <vt:lpstr>PowerPoint Presentation</vt:lpstr>
      <vt:lpstr>Summary</vt:lpstr>
      <vt:lpstr>Learn more</vt:lpstr>
      <vt:lpstr>Pathway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Hoang Van Hiep</cp:lastModifiedBy>
  <cp:revision>21</cp:revision>
  <dcterms:modified xsi:type="dcterms:W3CDTF">2023-10-24T14:56:53Z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0x010100E86DF62B36C84343A091849FB1E2B1BC</vt:lpwstr>
  </property>
</Properties>
</file>